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3" r:id="rId1"/>
  </p:sldMasterIdLst>
  <p:notesMasterIdLst>
    <p:notesMasterId r:id="rId18"/>
  </p:notesMasterIdLst>
  <p:sldIdLst>
    <p:sldId id="256" r:id="rId2"/>
    <p:sldId id="257" r:id="rId3"/>
    <p:sldId id="262" r:id="rId4"/>
    <p:sldId id="263" r:id="rId5"/>
    <p:sldId id="264" r:id="rId6"/>
    <p:sldId id="281" r:id="rId7"/>
    <p:sldId id="277" r:id="rId8"/>
    <p:sldId id="259" r:id="rId9"/>
    <p:sldId id="280" r:id="rId10"/>
    <p:sldId id="276" r:id="rId11"/>
    <p:sldId id="260" r:id="rId12"/>
    <p:sldId id="273" r:id="rId13"/>
    <p:sldId id="270" r:id="rId14"/>
    <p:sldId id="279" r:id="rId15"/>
    <p:sldId id="27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CC1DA"/>
    <a:srgbClr val="FFFFCC"/>
    <a:srgbClr val="E46C0A"/>
    <a:srgbClr val="FFCC66"/>
    <a:srgbClr val="B7C4E3"/>
    <a:srgbClr val="CDD6EB"/>
    <a:srgbClr val="E3D5D9"/>
    <a:srgbClr val="E8D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3094" autoAdjust="0"/>
  </p:normalViewPr>
  <p:slideViewPr>
    <p:cSldViewPr snapToGrid="0">
      <p:cViewPr varScale="1">
        <p:scale>
          <a:sx n="87" d="100"/>
          <a:sy n="87" d="100"/>
        </p:scale>
        <p:origin x="-3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758927493987662"/>
          <c:w val="0.98096362596458631"/>
          <c:h val="0.593316590269598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სამედიცინო დაწესებულებაში მიმართვიანობა ავადმყოფობის დროს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953480797780385E-2"/>
                  <c:y val="-9.667477829803473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47-4347-A280-250F4B921D6E}"/>
                </c:ext>
              </c:extLst>
            </c:dLbl>
            <c:dLbl>
              <c:idx val="1"/>
              <c:layout>
                <c:manualLayout>
                  <c:x val="4.1992014144732547E-2"/>
                  <c:y val="-4.536187040813953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82%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47-4347-A280-250F4B921D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2010 წელი</c:v>
                </c:pt>
                <c:pt idx="1">
                  <c:v>2017 წელი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47-4347-A280-250F4B921D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529856"/>
        <c:axId val="74990720"/>
        <c:axId val="0"/>
      </c:bar3DChart>
      <c:catAx>
        <c:axId val="103529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4990720"/>
        <c:crosses val="autoZero"/>
        <c:auto val="1"/>
        <c:lblAlgn val="ctr"/>
        <c:lblOffset val="100"/>
        <c:noMultiLvlLbl val="0"/>
      </c:catAx>
      <c:valAx>
        <c:axId val="749907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3529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 dirty="0" err="1" smtClean="0">
                <a:solidFill>
                  <a:srgbClr val="002060"/>
                </a:solidFill>
              </a:rPr>
              <a:t>სიძვირის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გამო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ბოლო</a:t>
            </a:r>
            <a:r>
              <a:rPr lang="en-US" sz="1400" b="0" baseline="0" dirty="0" smtClean="0">
                <a:solidFill>
                  <a:srgbClr val="002060"/>
                </a:solidFill>
              </a:rPr>
              <a:t> 30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დღის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მანძილზე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ვერ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მიმართა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სამედიცინო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დაწესებულებას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endParaRPr lang="en-US" sz="1400" b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0281181099184167"/>
          <c:y val="3.621508737232990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27703779741582E-2"/>
          <c:y val="0.26106768929798868"/>
          <c:w val="0.95434459244051684"/>
          <c:h val="0.584360771252913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594643708892362E-2"/>
                  <c:y val="-5.02367268211581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16.7%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471-4044-A22D-4EF6F44F4E94}"/>
                </c:ext>
              </c:extLst>
            </c:dLbl>
            <c:dLbl>
              <c:idx val="1"/>
              <c:layout>
                <c:manualLayout>
                  <c:x val="3.5970709294503037E-2"/>
                  <c:y val="-7.78554765535255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6.8%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71-4044-A22D-4EF6F44F4E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2010 წელი</c:v>
                </c:pt>
                <c:pt idx="1">
                  <c:v>2017 წელი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16.7</c:v>
                </c:pt>
                <c:pt idx="1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71-4044-A22D-4EF6F44F4E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375616"/>
        <c:axId val="103378304"/>
        <c:axId val="0"/>
      </c:bar3DChart>
      <c:catAx>
        <c:axId val="103375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3378304"/>
        <c:crosses val="autoZero"/>
        <c:auto val="1"/>
        <c:lblAlgn val="ctr"/>
        <c:lblOffset val="100"/>
        <c:noMultiLvlLbl val="0"/>
      </c:catAx>
      <c:valAx>
        <c:axId val="103378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37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028292450380739E-2"/>
          <c:y val="1.4705882352941176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86-4418-9028-F187DF3372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86-4418-9028-F187DF337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870208"/>
        <c:axId val="119871744"/>
      </c:barChart>
      <c:catAx>
        <c:axId val="1198702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9871744"/>
        <c:crosses val="autoZero"/>
        <c:auto val="1"/>
        <c:lblAlgn val="ctr"/>
        <c:lblOffset val="100"/>
        <c:noMultiLvlLbl val="0"/>
      </c:catAx>
      <c:valAx>
        <c:axId val="119871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870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8.5233132623127997E-2"/>
          <c:w val="0.19584162828703017"/>
          <c:h val="0.2721097730430754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01886792452831E-2"/>
          <c:y val="5.8823529411764705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2E-4428-96CB-A8DCD16D96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2E-4428-96CB-A8DCD16D9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899648"/>
        <c:axId val="119901184"/>
      </c:barChart>
      <c:catAx>
        <c:axId val="1198996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9901184"/>
        <c:crosses val="autoZero"/>
        <c:auto val="1"/>
        <c:lblAlgn val="ctr"/>
        <c:lblOffset val="100"/>
        <c:noMultiLvlLbl val="0"/>
      </c:catAx>
      <c:valAx>
        <c:axId val="119901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8996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1.0723518050809665E-2"/>
          <c:y val="6.0723328701559366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476666425932223"/>
          <c:y val="0.18765037362554102"/>
          <c:w val="0.5621971405407673"/>
          <c:h val="0.73135859528161618"/>
        </c:manualLayout>
      </c:layout>
      <c:pieChart>
        <c:varyColors val="1"/>
        <c:ser>
          <c:idx val="0"/>
          <c:order val="0"/>
          <c:explosion val="8"/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B7D-45F9-A7F6-554FA661CB9F}"/>
              </c:ext>
            </c:extLst>
          </c:dPt>
          <c:dLbls>
            <c:dLbl>
              <c:idx val="1"/>
              <c:layout>
                <c:manualLayout>
                  <c:x val="-2.1661583983023293E-2"/>
                  <c:y val="-4.081075218715104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7D-45F9-A7F6-554FA661CB9F}"/>
                </c:ext>
              </c:extLst>
            </c:dLbl>
            <c:dLbl>
              <c:idx val="3"/>
              <c:layout>
                <c:manualLayout>
                  <c:x val="-6.2457509817971296E-2"/>
                  <c:y val="0.1153166180633102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B7D-45F9-A7F6-554FA661CB9F}"/>
                </c:ext>
              </c:extLst>
            </c:dLbl>
            <c:dLbl>
              <c:idx val="4"/>
              <c:layout>
                <c:manualLayout>
                  <c:x val="-3.5213977244118646E-3"/>
                  <c:y val="2.489700436606779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7D-45F9-A7F6-554FA661CB9F}"/>
                </c:ext>
              </c:extLst>
            </c:dLbl>
            <c:dLbl>
              <c:idx val="5"/>
              <c:layout>
                <c:manualLayout>
                  <c:x val="3.1909553372764903E-2"/>
                  <c:y val="-3.857368804871812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B7D-45F9-A7F6-554FA661CB9F}"/>
                </c:ext>
              </c:extLst>
            </c:dLbl>
            <c:dLbl>
              <c:idx val="6"/>
              <c:layout>
                <c:manualLayout>
                  <c:x val="0.14206920433917128"/>
                  <c:y val="2.3474480759942038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7D-45F9-A7F6-554FA661CB9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Sheet2!$A$21:$A$27</c:f>
              <c:strCache>
                <c:ptCount val="7"/>
                <c:pt idx="0">
                  <c:v>გადაუდებელი ამბულატორია</c:v>
                </c:pt>
                <c:pt idx="1">
                  <c:v>იმუნიზაცია</c:v>
                </c:pt>
                <c:pt idx="2">
                  <c:v>გადაუდებელი სტაციონარი</c:v>
                </c:pt>
                <c:pt idx="3">
                  <c:v>გეგმიური ქირურგია</c:v>
                </c:pt>
                <c:pt idx="4">
                  <c:v>კარდიოქირურგია</c:v>
                </c:pt>
                <c:pt idx="5">
                  <c:v>მშობიარობა და საკეისრო კვეთა</c:v>
                </c:pt>
                <c:pt idx="6">
                  <c:v>ქიმიო, ჰორმონო და სხივური თერაპია</c:v>
                </c:pt>
              </c:strCache>
            </c:strRef>
          </c:cat>
          <c:val>
            <c:numRef>
              <c:f>Sheet2!$B$21:$B$27</c:f>
              <c:numCache>
                <c:formatCode>General</c:formatCode>
                <c:ptCount val="7"/>
                <c:pt idx="0">
                  <c:v>556479</c:v>
                </c:pt>
                <c:pt idx="1">
                  <c:v>193897</c:v>
                </c:pt>
                <c:pt idx="2">
                  <c:v>292467</c:v>
                </c:pt>
                <c:pt idx="3">
                  <c:v>100555</c:v>
                </c:pt>
                <c:pt idx="4">
                  <c:v>3611</c:v>
                </c:pt>
                <c:pt idx="5">
                  <c:v>43871</c:v>
                </c:pt>
                <c:pt idx="6">
                  <c:v>61705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B7D-45F9-A7F6-554FA661C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71948-5D34-40B6-BC90-160CF0140970}" type="datetimeFigureOut">
              <a:rPr lang="en-US" smtClean="0"/>
              <a:t>24-Dec-18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38021-7255-42A8-94DC-D61ED7D4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1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8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5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5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02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24-Dec-18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60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1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18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27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26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0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24-Dec-18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89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24-Dec-18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47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24-Dec-18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96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56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85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24-Dec-18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3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5637" y="1820313"/>
            <a:ext cx="9048466" cy="334370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ka-GE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ka-GE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საქართველოს ჯანდაცვის სისტემა-</a:t>
            </a:r>
            <a:b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მიღწევები,  გამოწვევები </a:t>
            </a: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  <a:t>და მომავლის ხედვა</a:t>
            </a:r>
            <a:b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4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4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200" dirty="0" smtClean="0">
                <a:solidFill>
                  <a:schemeClr val="accent5">
                    <a:lumMod val="75000"/>
                  </a:schemeClr>
                </a:solidFill>
              </a:rPr>
              <a:t>2018 წელი</a:t>
            </a:r>
            <a:r>
              <a:rPr lang="ka-GE" sz="22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ka-GE" sz="2200" dirty="0" smtClean="0">
                <a:solidFill>
                  <a:schemeClr val="accent5">
                    <a:lumMod val="75000"/>
                  </a:schemeClr>
                </a:solidFill>
              </a:rPr>
              <a:t> 25 დეკემბერი</a:t>
            </a: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246915" y="41807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82" y="165253"/>
            <a:ext cx="4474473" cy="124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606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260" y="341132"/>
            <a:ext cx="10972800" cy="953661"/>
          </a:xfrm>
        </p:spPr>
        <p:txBody>
          <a:bodyPr>
            <a:noAutofit/>
          </a:bodyPr>
          <a:lstStyle/>
          <a:p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>საყოველთაო ჯანდაცვის პროგრამის განვითარების ეტაპები 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479" y="1294793"/>
            <a:ext cx="2497540" cy="1538883"/>
          </a:xfrm>
          <a:prstGeom prst="rect">
            <a:avLst/>
          </a:prstGeom>
          <a:noFill/>
          <a:ln w="19050" cmpd="sng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I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1900" dirty="0">
                <a:solidFill>
                  <a:schemeClr val="tx2">
                    <a:lumMod val="75000"/>
                  </a:schemeClr>
                </a:solidFill>
              </a:rPr>
              <a:t>ფაზა - მინიმალური პაკეტი - 2013 წლის 28 თებერვლი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49771" y="2163984"/>
            <a:ext cx="2019870" cy="153888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chemeClr val="tx2">
                    <a:lumMod val="75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Kozuka Mincho Pro H" pitchFamily="18" charset="-128"/>
                <a:ea typeface="Kozuka Mincho Pro H" pitchFamily="18" charset="-128"/>
              </a:rPr>
              <a:t>II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1900" dirty="0">
                <a:solidFill>
                  <a:schemeClr val="tx2">
                    <a:lumMod val="75000"/>
                  </a:schemeClr>
                </a:solidFill>
              </a:rPr>
              <a:t>ფაზა - საბაზისო პაკეტი-2013 წლის 1 ივლისი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55743" y="3397216"/>
            <a:ext cx="3022978" cy="212365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III </a:t>
            </a:r>
            <a:r>
              <a:rPr lang="ka-GE" sz="1900" dirty="0">
                <a:solidFill>
                  <a:schemeClr val="tx2">
                    <a:lumMod val="75000"/>
                  </a:schemeClr>
                </a:solidFill>
              </a:rPr>
              <a:t>ფაზა - მომსახურების სტრატიფიცირება შემოსავლების ჯგუფების  მიხედვით- 2017 წლის 1 მაისი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55893" y="4916226"/>
            <a:ext cx="2616957" cy="12464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900" dirty="0">
                <a:solidFill>
                  <a:schemeClr val="tx2">
                    <a:lumMod val="75000"/>
                  </a:schemeClr>
                </a:solidFill>
              </a:rPr>
              <a:t>სელექტიური </a:t>
            </a:r>
            <a:r>
              <a:rPr lang="ka-GE" sz="1900" dirty="0" smtClean="0">
                <a:solidFill>
                  <a:schemeClr val="tx2">
                    <a:lumMod val="75000"/>
                  </a:schemeClr>
                </a:solidFill>
              </a:rPr>
              <a:t>    კონტრაქტირება </a:t>
            </a:r>
            <a:r>
              <a:rPr lang="ka-GE" sz="1900" dirty="0">
                <a:solidFill>
                  <a:schemeClr val="tx2">
                    <a:lumMod val="75000"/>
                  </a:schemeClr>
                </a:solidFill>
              </a:rPr>
              <a:t>- 2017 წლის 1 მარტი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61614" y="6331433"/>
            <a:ext cx="8011235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  <a:t>     სტარტეგიული </a:t>
            </a:r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შესყიდვების მექანიზმები - 2018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67080" y="5531778"/>
            <a:ext cx="2456597" cy="126188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900" dirty="0">
                <a:solidFill>
                  <a:schemeClr val="tx2">
                    <a:lumMod val="75000"/>
                  </a:schemeClr>
                </a:solidFill>
              </a:rPr>
              <a:t>სერვისების ანაზღაურების </a:t>
            </a:r>
            <a:r>
              <a:rPr lang="ka-GE" sz="1900" dirty="0" smtClean="0">
                <a:solidFill>
                  <a:schemeClr val="tx2">
                    <a:lumMod val="75000"/>
                  </a:schemeClr>
                </a:solidFill>
              </a:rPr>
              <a:t>    ახალი </a:t>
            </a:r>
            <a:r>
              <a:rPr lang="ka-GE" sz="1900" dirty="0">
                <a:solidFill>
                  <a:schemeClr val="tx2">
                    <a:lumMod val="75000"/>
                  </a:schemeClr>
                </a:solidFill>
              </a:rPr>
              <a:t>მექანიზმები - 2018</a:t>
            </a:r>
          </a:p>
        </p:txBody>
      </p:sp>
    </p:spTree>
    <p:extLst>
      <p:ext uri="{BB962C8B-B14F-4D97-AF65-F5344CB8AC3E}">
        <p14:creationId xmlns:p14="http://schemas.microsoft.com/office/powerpoint/2010/main" val="11429660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06" y="469225"/>
            <a:ext cx="10972800" cy="1143000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ქრონიკული დაავადებების სამკურნალო მედიკამენტებით უზრუნველყოფის სახელმწიფო პროგრამა</a:t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ექვსი ქრონიკული დაავადება:</a:t>
            </a: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37" y="1128710"/>
            <a:ext cx="66639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ka-GE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                          </a:t>
            </a:r>
          </a:p>
          <a:p>
            <a:pPr lvl="1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</a:t>
            </a:r>
            <a:r>
              <a:rPr lang="ka-GE" sz="2000" dirty="0" smtClean="0">
                <a:solidFill>
                  <a:srgbClr val="C00000"/>
                </a:solidFill>
              </a:rPr>
              <a:t>2017 წელი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გულ-სისხლძარღვთა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დაავადებებ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ი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ფილტვის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ქრონიკულ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დაავადებ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ები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დიაბეტი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ტიპი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2)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</a:t>
            </a: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ფარისებრი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ჯირკვლის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დაავადებ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ები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endParaRPr lang="ka-G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5764" y="497173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სოციალურად დაუცველი პირები (&lt;100 000 ქულით)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-არაუმეტეს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ლარად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საპენსიო 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ასაკის მოსახლეობა,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შშმ პირები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50%-დან-80%-მდე ფასდაკლება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ka-G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83" y="4671152"/>
            <a:ext cx="4298997" cy="2078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01764" y="2184547"/>
            <a:ext cx="2209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ka-GE" sz="2000" dirty="0" smtClean="0">
                <a:solidFill>
                  <a:srgbClr val="C00000"/>
                </a:solidFill>
              </a:rPr>
              <a:t>2018  წელი</a:t>
            </a:r>
          </a:p>
          <a:p>
            <a:pPr lvl="1" algn="ctr"/>
            <a:endParaRPr lang="ka-GE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პარკინსონი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ეპილეფსია</a:t>
            </a:r>
            <a:endParaRPr lang="ka-GE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1" name="Picture 6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0682" y="2015576"/>
            <a:ext cx="2250501" cy="21536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404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93" y="-218063"/>
            <a:ext cx="10972800" cy="1040524"/>
          </a:xfrm>
        </p:spPr>
        <p:txBody>
          <a:bodyPr>
            <a:normAutofit/>
          </a:bodyPr>
          <a:lstStyle/>
          <a:p>
            <a:r>
              <a:rPr lang="ka-GE" sz="4000" b="1" dirty="0" smtClean="0">
                <a:solidFill>
                  <a:schemeClr val="accent5">
                    <a:lumMod val="75000"/>
                  </a:schemeClr>
                </a:solidFill>
              </a:rPr>
              <a:t>გზა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C </a:t>
            </a:r>
            <a:r>
              <a:rPr lang="ka-GE" sz="4000" b="1" dirty="0" smtClean="0">
                <a:solidFill>
                  <a:schemeClr val="accent5">
                    <a:lumMod val="75000"/>
                  </a:schemeClr>
                </a:solidFill>
              </a:rPr>
              <a:t>ჰეპატიტის ელიმინაციისკენ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466923" y="1287116"/>
            <a:ext cx="578620" cy="400329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ელიმინაცია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6545" y="1033194"/>
            <a:ext cx="10317192" cy="4570459"/>
            <a:chOff x="281257" y="1617969"/>
            <a:chExt cx="10317192" cy="4570459"/>
          </a:xfrm>
        </p:grpSpPr>
        <p:cxnSp>
          <p:nvCxnSpPr>
            <p:cNvPr id="6" name="Straight Connector 5"/>
            <p:cNvCxnSpPr>
              <a:endCxn id="69" idx="5"/>
            </p:cNvCxnSpPr>
            <p:nvPr/>
          </p:nvCxnSpPr>
          <p:spPr>
            <a:xfrm>
              <a:off x="696686" y="3888428"/>
              <a:ext cx="9710057" cy="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161377" y="3888428"/>
              <a:ext cx="1028933" cy="2215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81257" y="6179376"/>
              <a:ext cx="3880120" cy="87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6686" y="5562660"/>
              <a:ext cx="3702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116696" y="4761475"/>
              <a:ext cx="3645325" cy="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290564" y="3888428"/>
              <a:ext cx="1097280" cy="21074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92328" y="6004558"/>
              <a:ext cx="37272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89017" y="5390604"/>
              <a:ext cx="33266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033470" y="4617015"/>
              <a:ext cx="2926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4606840" y="1617969"/>
              <a:ext cx="1027611" cy="2255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932185" y="1632857"/>
              <a:ext cx="37181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556439" y="2243100"/>
              <a:ext cx="3326673" cy="3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103586" y="2965271"/>
              <a:ext cx="40867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9103009" y="2239346"/>
              <a:ext cx="740595" cy="1629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776700" y="2239346"/>
              <a:ext cx="3326673" cy="3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455962" y="3085887"/>
              <a:ext cx="2999619" cy="13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rot="20468565">
              <a:off x="5454919" y="3187339"/>
              <a:ext cx="492443" cy="760223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2016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1293565">
              <a:off x="4897567" y="4001767"/>
              <a:ext cx="492443" cy="83149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F0"/>
                  </a:solidFill>
                </a:rPr>
                <a:t>2015</a:t>
              </a:r>
              <a:endParaRPr lang="en-US" sz="2000" b="1" dirty="0">
                <a:solidFill>
                  <a:srgbClr val="00B0F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293565">
              <a:off x="9116915" y="4027481"/>
              <a:ext cx="492443" cy="71877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C000"/>
                  </a:solidFill>
                </a:rPr>
                <a:t>2017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20468565">
              <a:off x="9664068" y="3222172"/>
              <a:ext cx="492443" cy="760223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2018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19783" y="4165668"/>
              <a:ext cx="2693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ჰეპატიტის მსოფლიო სამიტი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25831" y="4817756"/>
              <a:ext cx="37661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მემორანდუმი საქართველოს მთავრობასა და კომპანია გილეადს შორის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4137" y="5603653"/>
              <a:ext cx="47548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  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C </a:t>
              </a: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ჰეპატიტის ელიმინაციის პროგრამის ამოქმედება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19824" y="1638493"/>
              <a:ext cx="3996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გაუქმდა პაციენტის ჩართვის კრიტერიუმი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38055" y="2380496"/>
              <a:ext cx="38509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პროგრამას დაემატა         სოფოსბუვირ/ლედიპასვირის რეჟიმი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90163" y="3061823"/>
              <a:ext cx="29551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დამტკიცდა ელიმინაციის</a:t>
              </a:r>
            </a:p>
            <a:p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 2016-2020 წლების სამოქმედო გეგმა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40091" y="5481338"/>
              <a:ext cx="42991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C </a:t>
              </a: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ჰეპატიტის სკრინინგის პროტოკოლის დამტკიცება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43163" y="4761475"/>
              <a:ext cx="3152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ელექტრონული სკრინინგის სიტემის გაძლიერება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946667" y="4006742"/>
              <a:ext cx="3202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2-ე მსოფლიო ჰეპატიტის სამიტი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13323" y="2223268"/>
              <a:ext cx="3566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მნიშვნელოვნად გაიზარდა დიაგნოსტიკურ კვლევებზე ფინანსური ხელმისაწვდომობა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87196" y="3133132"/>
              <a:ext cx="3160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b="1" dirty="0" smtClean="0">
                  <a:solidFill>
                    <a:srgbClr val="C00000"/>
                  </a:solidFill>
                </a:rPr>
                <a:t>       დეცენტრალიზაცია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69" name="Right Triangle 68"/>
            <p:cNvSpPr/>
            <p:nvPr/>
          </p:nvSpPr>
          <p:spPr>
            <a:xfrm rot="13684043">
              <a:off x="10243457" y="3701114"/>
              <a:ext cx="326572" cy="383413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5" name="Rectangle 4"/>
          <p:cNvSpPr/>
          <p:nvPr/>
        </p:nvSpPr>
        <p:spPr>
          <a:xfrm>
            <a:off x="10438249" y="3130060"/>
            <a:ext cx="1028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rgbClr val="C00000"/>
                </a:solidFill>
              </a:rPr>
              <a:t>2020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9394992" y="686347"/>
            <a:ext cx="2059540" cy="1694149"/>
            <a:chOff x="2438280" y="1649972"/>
            <a:chExt cx="5212080" cy="5212080"/>
          </a:xfrm>
          <a:effectLst>
            <a:outerShdw blurRad="508000" dist="38100" dir="8100000" sx="106000" sy="106000" algn="tr" rotWithShape="0">
              <a:prstClr val="black">
                <a:alpha val="18000"/>
              </a:prstClr>
            </a:outerShdw>
          </a:effectLst>
        </p:grpSpPr>
        <p:sp>
          <p:nvSpPr>
            <p:cNvPr id="44" name="Oval 43"/>
            <p:cNvSpPr/>
            <p:nvPr/>
          </p:nvSpPr>
          <p:spPr>
            <a:xfrm>
              <a:off x="2438280" y="1649972"/>
              <a:ext cx="5212080" cy="5212080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719446" y="2021468"/>
              <a:ext cx="4610429" cy="446908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003673" y="2438560"/>
              <a:ext cx="4101420" cy="3606024"/>
            </a:xfrm>
            <a:prstGeom prst="ellipse">
              <a:avLst/>
            </a:prstGeom>
            <a:solidFill>
              <a:srgbClr val="4BACC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277145" y="3605635"/>
              <a:ext cx="1554480" cy="1554479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453086" y="2913431"/>
              <a:ext cx="3264150" cy="260863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840996" y="1210255"/>
            <a:ext cx="120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rgbClr val="C00000"/>
                </a:solidFill>
              </a:rPr>
              <a:t>სამიზნე</a:t>
            </a:r>
          </a:p>
          <a:p>
            <a:pPr algn="ctr"/>
            <a:r>
              <a:rPr lang="ka-GE" dirty="0" smtClean="0">
                <a:solidFill>
                  <a:srgbClr val="C00000"/>
                </a:solidFill>
              </a:rPr>
              <a:t>90-95-95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496335" y="5768283"/>
            <a:ext cx="5479216" cy="92333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სკრინინგი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ჩაიტარა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2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373 372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პირმა</a:t>
            </a:r>
          </a:p>
          <a:p>
            <a:pPr algn="ctr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მკურნალობა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დაიწყო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51 879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მა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პირმა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მკურნალობა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დაასრულა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4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7950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მა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პირმა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20286" y="5903159"/>
            <a:ext cx="5589552" cy="61555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განკურნების 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მაჩვენებელი -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98.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222598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1D276ED-AD3B-4F46-980B-5501048B5151}"/>
              </a:ext>
            </a:extLst>
          </p:cNvPr>
          <p:cNvSpPr txBox="1"/>
          <p:nvPr/>
        </p:nvSpPr>
        <p:spPr>
          <a:xfrm>
            <a:off x="225949" y="2802714"/>
            <a:ext cx="5390759" cy="694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>
              <a:lnSpc>
                <a:spcPct val="80000"/>
              </a:lnSpc>
              <a:defRPr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დიაგნოზთან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შეჭიდული ჯგუფების სისტემის დანერგვა (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DRG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2D71C3D4-2340-4B69-BE34-D6D5B86ACF91}"/>
              </a:ext>
            </a:extLst>
          </p:cNvPr>
          <p:cNvSpPr/>
          <p:nvPr/>
        </p:nvSpPr>
        <p:spPr>
          <a:xfrm flipV="1">
            <a:off x="218666" y="5086055"/>
            <a:ext cx="5291280" cy="2861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F991D6C-022B-454E-9C10-066DC2FE1797}"/>
              </a:ext>
            </a:extLst>
          </p:cNvPr>
          <p:cNvGrpSpPr/>
          <p:nvPr/>
        </p:nvGrpSpPr>
        <p:grpSpPr>
          <a:xfrm rot="1642297">
            <a:off x="310732" y="2321594"/>
            <a:ext cx="5926433" cy="433069"/>
            <a:chOff x="382366" y="4082505"/>
            <a:chExt cx="5924890" cy="433069"/>
          </a:xfrm>
        </p:grpSpPr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918849A0-0099-4EDC-A3B4-999C83573BEF}"/>
                </a:ext>
              </a:extLst>
            </p:cNvPr>
            <p:cNvSpPr/>
            <p:nvPr/>
          </p:nvSpPr>
          <p:spPr>
            <a:xfrm rot="18900000" flipV="1">
              <a:off x="890211" y="4082505"/>
              <a:ext cx="5417045" cy="180921"/>
            </a:xfrm>
            <a:prstGeom prst="ellipse">
              <a:avLst/>
            </a:prstGeom>
            <a:gradFill>
              <a:gsLst>
                <a:gs pos="0">
                  <a:schemeClr val="tx1">
                    <a:alpha val="1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EF6AD1EF-336B-4E2E-B3F8-90A7D2838BC4}"/>
                </a:ext>
              </a:extLst>
            </p:cNvPr>
            <p:cNvSpPr/>
            <p:nvPr/>
          </p:nvSpPr>
          <p:spPr>
            <a:xfrm rot="3580869">
              <a:off x="2855301" y="1863026"/>
              <a:ext cx="179613" cy="51254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892" y="-301698"/>
            <a:ext cx="10972800" cy="1143000"/>
          </a:xfrm>
        </p:spPr>
        <p:txBody>
          <a:bodyPr>
            <a:normAutofit/>
          </a:bodyPr>
          <a:lstStyle/>
          <a:p>
            <a:r>
              <a:rPr lang="ka-GE" sz="4000" b="1" dirty="0" smtClean="0">
                <a:solidFill>
                  <a:schemeClr val="accent5">
                    <a:lumMod val="75000"/>
                  </a:schemeClr>
                </a:solidFill>
              </a:rPr>
              <a:t>შემდგომი ნაბიჯები</a:t>
            </a:r>
            <a:endParaRPr lang="en-IN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F7FB50B-A365-4760-992C-E1F5A0E15C53}"/>
              </a:ext>
            </a:extLst>
          </p:cNvPr>
          <p:cNvSpPr txBox="1"/>
          <p:nvPr/>
        </p:nvSpPr>
        <p:spPr>
          <a:xfrm>
            <a:off x="0" y="607370"/>
            <a:ext cx="3794078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ka-GE" sz="1200" dirty="0" smtClean="0">
                <a:solidFill>
                  <a:schemeClr val="tx2">
                    <a:lumMod val="75000"/>
                  </a:schemeClr>
                </a:solidFill>
              </a:rPr>
              <a:t>ჯანმო-ევროკავშირი-ლუქსემბურგის </a:t>
            </a:r>
            <a:r>
              <a:rPr lang="ka-GE" sz="1200" dirty="0">
                <a:solidFill>
                  <a:schemeClr val="tx2">
                    <a:lumMod val="75000"/>
                  </a:schemeClr>
                </a:solidFill>
              </a:rPr>
              <a:t>საყოველთაო ჯანდაცვის პროგრამის </a:t>
            </a:r>
            <a:r>
              <a:rPr lang="ka-GE" sz="1200" dirty="0" smtClean="0">
                <a:solidFill>
                  <a:schemeClr val="tx2">
                    <a:lumMod val="75000"/>
                  </a:schemeClr>
                </a:solidFill>
              </a:rPr>
              <a:t>პარტნიორობა (WHO-EU-Luxembourg- UHCP</a:t>
            </a:r>
            <a:r>
              <a:rPr lang="ka-GE" sz="12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r">
              <a:defRPr/>
            </a:pPr>
            <a:endParaRPr lang="en-US" sz="3200" b="1" kern="0" dirty="0">
              <a:solidFill>
                <a:schemeClr val="accent4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49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6" y="127618"/>
            <a:ext cx="1419456" cy="4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-187363" y="143331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სტრატეგიული შესყიდვის რეფორმიერება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BBE922E5-EF4D-4BF4-9AC0-CD93A90E59AD}"/>
              </a:ext>
            </a:extLst>
          </p:cNvPr>
          <p:cNvSpPr/>
          <p:nvPr/>
        </p:nvSpPr>
        <p:spPr>
          <a:xfrm rot="16200000">
            <a:off x="2680806" y="1539309"/>
            <a:ext cx="128105" cy="4570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ectangle 46"/>
          <p:cNvSpPr/>
          <p:nvPr/>
        </p:nvSpPr>
        <p:spPr>
          <a:xfrm>
            <a:off x="-171585" y="4056021"/>
            <a:ext cx="5509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სელექტიური კონტრაქტირების გაფართოება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949" y="547537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პირველადი ჯანდაცვის სისტემის განვითარების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ხელშეწყობა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581365" y="1330644"/>
            <a:ext cx="5423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საყოველთაო ჯანდაცვის პროგრამის მდგრადი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გაუმჯობესება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25715" y="2540057"/>
            <a:ext cx="630622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300" dirty="0">
                <a:solidFill>
                  <a:schemeClr val="tx2">
                    <a:lumMod val="75000"/>
                  </a:schemeClr>
                </a:solidFill>
              </a:rPr>
              <a:t>ქრონიკული დაავადებების სამკურნალო მედიკამენტების პროგრამის </a:t>
            </a:r>
            <a:r>
              <a:rPr lang="ka-GE" sz="2300" dirty="0" smtClean="0">
                <a:solidFill>
                  <a:schemeClr val="tx2">
                    <a:lumMod val="75000"/>
                  </a:schemeClr>
                </a:solidFill>
              </a:rPr>
              <a:t>გაფართოება</a:t>
            </a:r>
            <a:endParaRPr lang="ka-GE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98393" y="3875315"/>
            <a:ext cx="6306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ჯანდაცვის სერვისების ხარისხის გაუმჯობესება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66201" y="5290705"/>
            <a:ext cx="5950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ჯანმრთელობის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ელექტრონული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ჩანაწერების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დანერგვა ქვეყნის მასშტაბით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F6AD1EF-336B-4E2E-B3F8-90A7D2838BC4}"/>
              </a:ext>
            </a:extLst>
          </p:cNvPr>
          <p:cNvSpPr/>
          <p:nvPr/>
        </p:nvSpPr>
        <p:spPr>
          <a:xfrm rot="16355401" flipH="1">
            <a:off x="9317151" y="100937"/>
            <a:ext cx="170200" cy="4523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2D71C3D4-2340-4B69-BE34-D6D5B86ACF91}"/>
              </a:ext>
            </a:extLst>
          </p:cNvPr>
          <p:cNvSpPr/>
          <p:nvPr/>
        </p:nvSpPr>
        <p:spPr>
          <a:xfrm flipV="1">
            <a:off x="6713334" y="3478382"/>
            <a:ext cx="5291280" cy="2861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BE922E5-EF4D-4BF4-9AC0-CD93A90E59AD}"/>
              </a:ext>
            </a:extLst>
          </p:cNvPr>
          <p:cNvSpPr/>
          <p:nvPr/>
        </p:nvSpPr>
        <p:spPr>
          <a:xfrm rot="16200000">
            <a:off x="9316559" y="2665988"/>
            <a:ext cx="128105" cy="4570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918849A0-0099-4EDC-A3B4-999C83573BEF}"/>
              </a:ext>
            </a:extLst>
          </p:cNvPr>
          <p:cNvSpPr/>
          <p:nvPr/>
        </p:nvSpPr>
        <p:spPr>
          <a:xfrm rot="16200000" flipV="1">
            <a:off x="2827630" y="3501390"/>
            <a:ext cx="6317075" cy="320190"/>
          </a:xfrm>
          <a:prstGeom prst="ellipse">
            <a:avLst/>
          </a:prstGeo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2157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87" y="274638"/>
            <a:ext cx="11385177" cy="603903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5">
                    <a:lumMod val="75000"/>
                  </a:schemeClr>
                </a:solidFill>
              </a:rPr>
              <a:t>სტრატეგიული შესყიდვის დანერგვის 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SWOT</a:t>
            </a:r>
            <a:r>
              <a:rPr lang="ka-GE" sz="3600" b="1" dirty="0" smtClean="0"/>
              <a:t> </a:t>
            </a:r>
            <a:r>
              <a:rPr lang="ka-GE" sz="3600" b="1" dirty="0" smtClean="0">
                <a:solidFill>
                  <a:schemeClr val="accent5">
                    <a:lumMod val="75000"/>
                  </a:schemeClr>
                </a:solidFill>
              </a:rPr>
              <a:t>ანალიზი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410400"/>
              </p:ext>
            </p:extLst>
          </p:nvPr>
        </p:nvGraphicFramePr>
        <p:xfrm>
          <a:off x="262505" y="1168113"/>
          <a:ext cx="11666990" cy="5600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34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334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4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b="1" dirty="0">
                          <a:solidFill>
                            <a:srgbClr val="FFFFFF"/>
                          </a:solidFill>
                          <a:effectLst/>
                        </a:rPr>
                        <a:t>ძლიერი მხარეები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</a:rPr>
                        <a:t>სუსტი მხარეები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0691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endParaRPr lang="ka-GE" sz="18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დიდი </a:t>
                      </a: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გამოცილების ინსტიტუცია რეგიონული სამსახურებით 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სახელმწიფო შესყიდვების/ტენდერების ჩატარების გამოცდილება 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სოლო შემსყიდველი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კომპლექსური </a:t>
                      </a:r>
                      <a:r>
                        <a:rPr lang="en-US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IT </a:t>
                      </a: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სისტემა და მონაცემთა ბაზები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en-US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IT </a:t>
                      </a: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სისტემის მოდერნიზების საკუთარი რესურსი 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მოტივირებული აღმასრულებელი გუნდი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ორგანიზაციული სტრატეგიის გაუმჯობესება 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სამინისტროსა </a:t>
                      </a:r>
                      <a:r>
                        <a:rPr lang="ka-GE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და სმს-ს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პასუხისმგებლობების </a:t>
                      </a:r>
                      <a:r>
                        <a:rPr lang="ka-GE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და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როლების გამიჯვნა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ფრაგმენტირებული სტრუქტურა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კადრების მაღალი დენადობა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სტრატეგიული შესყიდვის ძირითადი ელემენტები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გაძლიერება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en-US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IT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აღჭურვილობის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განახლებ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ი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 ს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აჭიროება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</a:rPr>
                        <a:t>შესაძლებლობები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b="1" dirty="0">
                          <a:solidFill>
                            <a:schemeClr val="bg1"/>
                          </a:solidFill>
                          <a:effectLst/>
                        </a:rPr>
                        <a:t>საფრთხეები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1725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ჯანდაცვის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ბაზრის გაუმჯობესებული </a:t>
                      </a: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რეგულირება 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პირველადი ჯანდაცვის გაძლიერება და ხარისხიანი სერვისების მიწოდება, შედეგად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არასაჭირო </a:t>
                      </a: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ჰოსპიტალზიაციის თავიდან აცილება 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ჰოსპიტალური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სექტორის ოპტიმიზაცია  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ბენეფიციართა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და სამედიცინო </a:t>
                      </a: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პერსონალის ცნობიერების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დონის ამაღლება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სამედიცინო სერვისებზე და მედიკამენტებზე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ფასების </a:t>
                      </a: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ზრდა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სამედიცინო ბაზარზე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ადვილად მოხვედრის შესაძლებლობა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სტრატეგიული </a:t>
                      </a: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შესყიდვის დანერგვაზე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რეზისტენტობა </a:t>
                      </a: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პროვაიდერთა მხრიდან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795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53" y="0"/>
            <a:ext cx="10972800" cy="696036"/>
          </a:xfrm>
        </p:spPr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chemeClr val="accent5">
                    <a:lumMod val="75000"/>
                  </a:schemeClr>
                </a:solidFill>
              </a:rPr>
              <a:t>სტრატეგიული შესყიდვა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953" y="928048"/>
            <a:ext cx="11332191" cy="58275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a-GE" sz="2800" dirty="0" smtClean="0">
                <a:solidFill>
                  <a:srgbClr val="C00000"/>
                </a:solidFill>
              </a:rPr>
              <a:t>მიზანი:  პასიურიდან აქტიურ შესყიდვაზე გადასვლა</a:t>
            </a:r>
          </a:p>
          <a:p>
            <a:pPr marL="0" indent="0" algn="ctr">
              <a:buNone/>
            </a:pPr>
            <a:endParaRPr lang="ka-GE" sz="2800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მ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ოსახლეობის ჯანდაცვის საჭიროებების განსაზღვრა და მათზე მიწვდომადობის უზრუნველყოფა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სერვისების დაგეგმვა საჭიროებების შესაბამისად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პროვაიდერების სელექტიური შერჩევა, ხარისხის სტანდარტების, ხელმისაწვდომობის, უტილიზაციის მაჩვენებლის, ანაზღაურების ახალი მეთოდების გათვალისწინებით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შედეგზე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ორინტირებული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დაფინანსების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პრინციპების გამოყენება ხარისხიანი მომსახურების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უზრუნველსაყოფად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დაფინანსებისა და წახალისების თანამედროვე მექანიზმების გამოყენება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მოსახლეობის საჭიროებებზე მორგებული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ბაზისური პაკეტის 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შემუშავება ხარისხიანი სერვისების მოწოდებისა და ხარჯების შეკავების პრინციპების გათვალისწინებით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0484" y="21154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5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ka-GE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  <a:t>მადლობა ყურადღებისთვის</a:t>
            </a:r>
          </a:p>
          <a:p>
            <a:pPr marL="0" indent="0" algn="ctr">
              <a:buNone/>
            </a:pPr>
            <a:endParaRPr lang="en-US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ka-GE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ka-GE" dirty="0" smtClean="0">
                <a:solidFill>
                  <a:schemeClr val="accent5">
                    <a:lumMod val="75000"/>
                  </a:schemeClr>
                </a:solidFill>
              </a:rPr>
              <a:t>გილოცავთ შობა-ახალ წელს!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ka-GE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9" y="5418698"/>
            <a:ext cx="4303433" cy="11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98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57" y="0"/>
            <a:ext cx="10972800" cy="1143000"/>
          </a:xfrm>
        </p:spPr>
        <p:txBody>
          <a:bodyPr>
            <a:noAutofit/>
          </a:bodyPr>
          <a:lstStyle/>
          <a:p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>დემოგრაფიული და სოციალურ-ეკონომიკური მდგომარეობა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 (2017 </a:t>
            </a:r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>წელი)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135" y="2862344"/>
            <a:ext cx="342624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მოსახლეობა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3 728 300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შობადობა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14.3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სიკვდილიანობა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– 12.8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სიცოცხლის საშუალო ხანგრძლივობა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73.5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27064" y="1326808"/>
            <a:ext cx="49649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დედათა სიკვდილობა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13.1 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ახალშობილთა სიკვდილიანობა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9.6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ხუთწლამდე ასაკის  ბავშვთა სიკვდილობა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11.1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22029" y="3518295"/>
            <a:ext cx="37928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მშპ ერთ სულზე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4067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$US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მშპ-ის ზრდის ტემპი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5.0%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2581" y="5440104"/>
            <a:ext cx="82390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ჯანდაცვაზე სახელმწიფო დანახარჯების წილი მშპ-დან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3.1% 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ჯანდაცვაზე სახელმწიფო დანახარჯები ერთ სულზე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(USD) – 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17</a:t>
            </a:r>
          </a:p>
          <a:p>
            <a:endParaRPr lang="en-US" dirty="0"/>
          </a:p>
        </p:txBody>
      </p:sp>
      <p:pic>
        <p:nvPicPr>
          <p:cNvPr id="21" name="Picture 16" descr="Image result for maternal and child healt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52790"/>
          <a:stretch/>
        </p:blipFill>
        <p:spPr bwMode="auto">
          <a:xfrm rot="758580">
            <a:off x="6308476" y="1568007"/>
            <a:ext cx="895843" cy="11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emography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4" y="1843527"/>
            <a:ext cx="1060913" cy="10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0" y="3527646"/>
            <a:ext cx="1083929" cy="975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36" y="5487623"/>
            <a:ext cx="1069245" cy="8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495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151758" y="4874467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kern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09334" y="2370551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2000" b="1" kern="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322171" y="-43168"/>
            <a:ext cx="10363200" cy="9100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618770" y="132930"/>
            <a:ext cx="8843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 smtClean="0">
                <a:solidFill>
                  <a:schemeClr val="accent5">
                    <a:lumMod val="75000"/>
                  </a:schemeClr>
                </a:solidFill>
              </a:rPr>
              <a:t>ჯანდაცვის სერვისების მოხმარებისა და დანახარჯების კვლევის  (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HUES)</a:t>
            </a:r>
            <a:r>
              <a:rPr lang="ka-GE" b="1" dirty="0" smtClean="0">
                <a:solidFill>
                  <a:schemeClr val="accent5">
                    <a:lumMod val="75000"/>
                  </a:schemeClr>
                </a:solidFill>
              </a:rPr>
              <a:t> შედეგები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0598" y="1753750"/>
            <a:ext cx="375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17249" y="1199752"/>
            <a:ext cx="677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7375E"/>
                </a:solidFill>
              </a:rPr>
              <a:t>  </a:t>
            </a:r>
            <a:r>
              <a:rPr lang="en-US" dirty="0" err="1" smtClean="0">
                <a:solidFill>
                  <a:srgbClr val="17375E"/>
                </a:solidFill>
              </a:rPr>
              <a:t>შემცირდა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არსებული</a:t>
            </a:r>
            <a:r>
              <a:rPr lang="en-US" dirty="0" smtClean="0">
                <a:solidFill>
                  <a:srgbClr val="17375E"/>
                </a:solidFill>
              </a:rPr>
              <a:t>  </a:t>
            </a:r>
            <a:r>
              <a:rPr lang="en-US" dirty="0" err="1" smtClean="0">
                <a:solidFill>
                  <a:srgbClr val="17375E"/>
                </a:solidFill>
              </a:rPr>
              <a:t>ბარიერები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მდიდარ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და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ღარიბ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შინამეურნეობებს</a:t>
            </a:r>
            <a:r>
              <a:rPr lang="en-US" dirty="0" smtClean="0">
                <a:solidFill>
                  <a:srgbClr val="17375E"/>
                </a:solidFill>
              </a:rPr>
              <a:t>, </a:t>
            </a:r>
            <a:r>
              <a:rPr lang="en-US" dirty="0" err="1" smtClean="0">
                <a:solidFill>
                  <a:srgbClr val="17375E"/>
                </a:solidFill>
              </a:rPr>
              <a:t>ქალაქისა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და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სოფლის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მოსახლეობას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შორის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86998" y="2058550"/>
            <a:ext cx="375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47550"/>
            <a:ext cx="60999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17375E"/>
                </a:solidFill>
              </a:rPr>
              <a:t>გაიზარდა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სერვისების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მოხმარება</a:t>
            </a:r>
            <a:r>
              <a:rPr lang="en-US" sz="1700" dirty="0" smtClean="0">
                <a:solidFill>
                  <a:srgbClr val="17375E"/>
                </a:solidFill>
              </a:rPr>
              <a:t>, </a:t>
            </a:r>
            <a:r>
              <a:rPr lang="en-US" sz="1700" dirty="0" err="1" smtClean="0">
                <a:solidFill>
                  <a:srgbClr val="17375E"/>
                </a:solidFill>
              </a:rPr>
              <a:t>განსაკუთრებით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სოფლად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და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ღარიბ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შინამეურნეობებში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endParaRPr lang="en-US" sz="1700" dirty="0">
              <a:solidFill>
                <a:srgbClr val="17375E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439886250"/>
              </p:ext>
            </p:extLst>
          </p:nvPr>
        </p:nvGraphicFramePr>
        <p:xfrm>
          <a:off x="543347" y="3293881"/>
          <a:ext cx="4670007" cy="327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95135" y="2647550"/>
            <a:ext cx="579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17375E"/>
                </a:solidFill>
              </a:rPr>
              <a:t>სერვისების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მოხმარების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მატება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უკავშირდება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ფინანსური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ხელმისაწვდომობის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გაზრდას</a:t>
            </a:r>
            <a:r>
              <a:rPr lang="en-US" sz="1600" dirty="0" smtClean="0">
                <a:solidFill>
                  <a:srgbClr val="17375E"/>
                </a:solidFill>
              </a:rPr>
              <a:t>, </a:t>
            </a:r>
            <a:r>
              <a:rPr lang="en-US" sz="1600" dirty="0" err="1" smtClean="0">
                <a:solidFill>
                  <a:srgbClr val="17375E"/>
                </a:solidFill>
              </a:rPr>
              <a:t>და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არა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გაზრდილ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საჭიროებას</a:t>
            </a:r>
            <a:endParaRPr lang="en-US" sz="1600" dirty="0">
              <a:solidFill>
                <a:srgbClr val="17375E"/>
              </a:solidFill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545095107"/>
              </p:ext>
            </p:extLst>
          </p:nvPr>
        </p:nvGraphicFramePr>
        <p:xfrm>
          <a:off x="5954895" y="3389971"/>
          <a:ext cx="6119757" cy="322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Oval 20"/>
          <p:cNvSpPr/>
          <p:nvPr/>
        </p:nvSpPr>
        <p:spPr>
          <a:xfrm>
            <a:off x="2996874" y="867473"/>
            <a:ext cx="7215273" cy="131043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1103" y="3507503"/>
            <a:ext cx="349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>
                <a:solidFill>
                  <a:srgbClr val="002060"/>
                </a:solidFill>
              </a:rPr>
              <a:t>სამედიცინო დაწესებულებაში მიმართვიანობა ავადმყოფობის დროს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48" y="502262"/>
            <a:ext cx="1764795" cy="3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3" y="997563"/>
            <a:ext cx="1504903" cy="3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the global fund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3" y="132930"/>
            <a:ext cx="1429367" cy="2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4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3532800" y="116777"/>
            <a:ext cx="6000221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ჯანდაცვის სერვისების მოხმარებისა და დანახარჯების კვლევის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(HUES)</a:t>
            </a: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 შედეგები</a:t>
            </a:r>
            <a:endParaRPr lang="en-US" sz="2400" b="1" spc="-3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2957" y="1327540"/>
            <a:ext cx="3025359" cy="5351417"/>
            <a:chOff x="1109748" y="1798859"/>
            <a:chExt cx="2215405" cy="4233642"/>
          </a:xfrm>
        </p:grpSpPr>
        <p:sp>
          <p:nvSpPr>
            <p:cNvPr id="2" name="Rounded Rectangle 1"/>
            <p:cNvSpPr/>
            <p:nvPr/>
          </p:nvSpPr>
          <p:spPr>
            <a:xfrm>
              <a:off x="1124620" y="1798859"/>
              <a:ext cx="2185661" cy="4233642"/>
            </a:xfrm>
            <a:prstGeom prst="roundRect">
              <a:avLst>
                <a:gd name="adj" fmla="val 457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a-GE" sz="1400" dirty="0" smtClean="0"/>
            </a:p>
            <a:p>
              <a:pPr algn="ctr"/>
              <a:endParaRPr lang="ka-GE" sz="1400" dirty="0" smtClean="0"/>
            </a:p>
            <a:p>
              <a:pPr algn="ctr"/>
              <a:endParaRPr lang="ka-GE" sz="1600" dirty="0" smtClean="0"/>
            </a:p>
            <a:p>
              <a:pPr algn="ctr"/>
              <a:endParaRPr lang="en-US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სერვისებზე ფინანსური ხელმისაწვდომობის მზარდი ტენდენცია</a:t>
              </a:r>
            </a:p>
            <a:p>
              <a:pPr algn="ctr"/>
              <a:endParaRPr lang="ka-GE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არა მარტო მდგრადად</a:t>
              </a: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შენარჩუნდა 2014 წელს მიღწეული უნივერსალური დაფარვის შედეგები, არამედ ხასიათდება მზარდი ტენდენციით</a:t>
              </a:r>
            </a:p>
            <a:p>
              <a:pPr algn="ctr"/>
              <a:endParaRPr lang="en-US" sz="1400" dirty="0" smtClean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380950" y="3731147"/>
              <a:ext cx="1797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" name="Round Same Side Corner Rectangle 2"/>
            <p:cNvSpPr/>
            <p:nvPr/>
          </p:nvSpPr>
          <p:spPr>
            <a:xfrm>
              <a:off x="1109748" y="2006314"/>
              <a:ext cx="2215405" cy="830906"/>
            </a:xfrm>
            <a:prstGeom prst="round2SameRect">
              <a:avLst>
                <a:gd name="adj1" fmla="val 8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712869" y="2117534"/>
              <a:ext cx="887876" cy="9120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1955898" y="2370002"/>
              <a:ext cx="441142" cy="454001"/>
            </a:xfrm>
            <a:custGeom>
              <a:avLst/>
              <a:gdLst>
                <a:gd name="T0" fmla="*/ 1532 w 3567"/>
                <a:gd name="T1" fmla="*/ 3201 h 3673"/>
                <a:gd name="T2" fmla="*/ 1814 w 3567"/>
                <a:gd name="T3" fmla="*/ 3413 h 3673"/>
                <a:gd name="T4" fmla="*/ 2096 w 3567"/>
                <a:gd name="T5" fmla="*/ 3084 h 3673"/>
                <a:gd name="T6" fmla="*/ 2160 w 3567"/>
                <a:gd name="T7" fmla="*/ 2441 h 3673"/>
                <a:gd name="T8" fmla="*/ 1309 w 3567"/>
                <a:gd name="T9" fmla="*/ 2530 h 3673"/>
                <a:gd name="T10" fmla="*/ 2560 w 3567"/>
                <a:gd name="T11" fmla="*/ 2161 h 3673"/>
                <a:gd name="T12" fmla="*/ 2776 w 3567"/>
                <a:gd name="T13" fmla="*/ 2811 h 3673"/>
                <a:gd name="T14" fmla="*/ 3226 w 3567"/>
                <a:gd name="T15" fmla="*/ 2861 h 3673"/>
                <a:gd name="T16" fmla="*/ 3311 w 3567"/>
                <a:gd name="T17" fmla="*/ 2757 h 3673"/>
                <a:gd name="T18" fmla="*/ 3098 w 3567"/>
                <a:gd name="T19" fmla="*/ 2361 h 3673"/>
                <a:gd name="T20" fmla="*/ 680 w 3567"/>
                <a:gd name="T21" fmla="*/ 2130 h 3673"/>
                <a:gd name="T22" fmla="*/ 305 w 3567"/>
                <a:gd name="T23" fmla="*/ 2606 h 3673"/>
                <a:gd name="T24" fmla="*/ 268 w 3567"/>
                <a:gd name="T25" fmla="*/ 2822 h 3673"/>
                <a:gd name="T26" fmla="*/ 551 w 3567"/>
                <a:gd name="T27" fmla="*/ 2862 h 3673"/>
                <a:gd name="T28" fmla="*/ 1065 w 3567"/>
                <a:gd name="T29" fmla="*/ 2606 h 3673"/>
                <a:gd name="T30" fmla="*/ 1555 w 3567"/>
                <a:gd name="T31" fmla="*/ 1443 h 3673"/>
                <a:gd name="T32" fmla="*/ 1437 w 3567"/>
                <a:gd name="T33" fmla="*/ 2154 h 3673"/>
                <a:gd name="T34" fmla="*/ 2317 w 3567"/>
                <a:gd name="T35" fmla="*/ 1932 h 3673"/>
                <a:gd name="T36" fmla="*/ 1324 w 3567"/>
                <a:gd name="T37" fmla="*/ 1062 h 3673"/>
                <a:gd name="T38" fmla="*/ 2244 w 3567"/>
                <a:gd name="T39" fmla="*/ 1062 h 3673"/>
                <a:gd name="T40" fmla="*/ 3114 w 3567"/>
                <a:gd name="T41" fmla="*/ 802 h 3673"/>
                <a:gd name="T42" fmla="*/ 2559 w 3567"/>
                <a:gd name="T43" fmla="*/ 931 h 3673"/>
                <a:gd name="T44" fmla="*/ 2824 w 3567"/>
                <a:gd name="T45" fmla="*/ 1604 h 3673"/>
                <a:gd name="T46" fmla="*/ 3238 w 3567"/>
                <a:gd name="T47" fmla="*/ 1110 h 3673"/>
                <a:gd name="T48" fmla="*/ 3303 w 3567"/>
                <a:gd name="T49" fmla="*/ 856 h 3673"/>
                <a:gd name="T50" fmla="*/ 438 w 3567"/>
                <a:gd name="T51" fmla="*/ 802 h 3673"/>
                <a:gd name="T52" fmla="*/ 260 w 3567"/>
                <a:gd name="T53" fmla="*/ 865 h 3673"/>
                <a:gd name="T54" fmla="*/ 358 w 3567"/>
                <a:gd name="T55" fmla="*/ 1157 h 3673"/>
                <a:gd name="T56" fmla="*/ 812 w 3567"/>
                <a:gd name="T57" fmla="*/ 1667 h 3673"/>
                <a:gd name="T58" fmla="*/ 927 w 3567"/>
                <a:gd name="T59" fmla="*/ 903 h 3673"/>
                <a:gd name="T60" fmla="*/ 1784 w 3567"/>
                <a:gd name="T61" fmla="*/ 257 h 3673"/>
                <a:gd name="T62" fmla="*/ 1502 w 3567"/>
                <a:gd name="T63" fmla="*/ 527 h 3673"/>
                <a:gd name="T64" fmla="*/ 2048 w 3567"/>
                <a:gd name="T65" fmla="*/ 870 h 3673"/>
                <a:gd name="T66" fmla="*/ 1940 w 3567"/>
                <a:gd name="T67" fmla="*/ 342 h 3673"/>
                <a:gd name="T68" fmla="*/ 1888 w 3567"/>
                <a:gd name="T69" fmla="*/ 13 h 3673"/>
                <a:gd name="T70" fmla="*/ 2267 w 3567"/>
                <a:gd name="T71" fmla="*/ 362 h 3673"/>
                <a:gd name="T72" fmla="*/ 2717 w 3567"/>
                <a:gd name="T73" fmla="*/ 611 h 3673"/>
                <a:gd name="T74" fmla="*/ 3275 w 3567"/>
                <a:gd name="T75" fmla="*/ 563 h 3673"/>
                <a:gd name="T76" fmla="*/ 3538 w 3567"/>
                <a:gd name="T77" fmla="*/ 755 h 3673"/>
                <a:gd name="T78" fmla="*/ 3497 w 3567"/>
                <a:gd name="T79" fmla="*/ 1164 h 3673"/>
                <a:gd name="T80" fmla="*/ 3027 w 3567"/>
                <a:gd name="T81" fmla="*/ 1765 h 3673"/>
                <a:gd name="T82" fmla="*/ 3429 w 3567"/>
                <a:gd name="T83" fmla="*/ 2385 h 3673"/>
                <a:gd name="T84" fmla="*/ 3559 w 3567"/>
                <a:gd name="T85" fmla="*/ 2854 h 3673"/>
                <a:gd name="T86" fmla="*/ 3368 w 3567"/>
                <a:gd name="T87" fmla="*/ 3079 h 3673"/>
                <a:gd name="T88" fmla="*/ 2832 w 3567"/>
                <a:gd name="T89" fmla="*/ 3091 h 3673"/>
                <a:gd name="T90" fmla="*/ 2300 w 3567"/>
                <a:gd name="T91" fmla="*/ 3248 h 3673"/>
                <a:gd name="T92" fmla="*/ 1937 w 3567"/>
                <a:gd name="T93" fmla="*/ 3643 h 3673"/>
                <a:gd name="T94" fmla="*/ 1494 w 3567"/>
                <a:gd name="T95" fmla="*/ 3557 h 3673"/>
                <a:gd name="T96" fmla="*/ 1179 w 3567"/>
                <a:gd name="T97" fmla="*/ 3039 h 3673"/>
                <a:gd name="T98" fmla="*/ 514 w 3567"/>
                <a:gd name="T99" fmla="*/ 3122 h 3673"/>
                <a:gd name="T100" fmla="*/ 91 w 3567"/>
                <a:gd name="T101" fmla="*/ 3006 h 3673"/>
                <a:gd name="T102" fmla="*/ 0 w 3567"/>
                <a:gd name="T103" fmla="*/ 2775 h 3673"/>
                <a:gd name="T104" fmla="*/ 229 w 3567"/>
                <a:gd name="T105" fmla="*/ 2255 h 3673"/>
                <a:gd name="T106" fmla="*/ 402 w 3567"/>
                <a:gd name="T107" fmla="*/ 1623 h 3673"/>
                <a:gd name="T108" fmla="*/ 25 w 3567"/>
                <a:gd name="T109" fmla="*/ 1048 h 3673"/>
                <a:gd name="T110" fmla="*/ 44 w 3567"/>
                <a:gd name="T111" fmla="*/ 728 h 3673"/>
                <a:gd name="T112" fmla="*/ 343 w 3567"/>
                <a:gd name="T113" fmla="*/ 555 h 3673"/>
                <a:gd name="T114" fmla="*/ 924 w 3567"/>
                <a:gd name="T115" fmla="*/ 631 h 3673"/>
                <a:gd name="T116" fmla="*/ 1336 w 3567"/>
                <a:gd name="T117" fmla="*/ 303 h 3673"/>
                <a:gd name="T118" fmla="*/ 1731 w 3567"/>
                <a:gd name="T119" fmla="*/ 3 h 3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67" h="3673">
                  <a:moveTo>
                    <a:pt x="1784" y="2666"/>
                  </a:moveTo>
                  <a:lnTo>
                    <a:pt x="1651" y="2737"/>
                  </a:lnTo>
                  <a:lnTo>
                    <a:pt x="1520" y="2803"/>
                  </a:lnTo>
                  <a:lnTo>
                    <a:pt x="1388" y="2864"/>
                  </a:lnTo>
                  <a:lnTo>
                    <a:pt x="1415" y="2943"/>
                  </a:lnTo>
                  <a:lnTo>
                    <a:pt x="1442" y="3016"/>
                  </a:lnTo>
                  <a:lnTo>
                    <a:pt x="1471" y="3084"/>
                  </a:lnTo>
                  <a:lnTo>
                    <a:pt x="1502" y="3146"/>
                  </a:lnTo>
                  <a:lnTo>
                    <a:pt x="1532" y="3201"/>
                  </a:lnTo>
                  <a:lnTo>
                    <a:pt x="1564" y="3251"/>
                  </a:lnTo>
                  <a:lnTo>
                    <a:pt x="1596" y="3294"/>
                  </a:lnTo>
                  <a:lnTo>
                    <a:pt x="1627" y="3331"/>
                  </a:lnTo>
                  <a:lnTo>
                    <a:pt x="1660" y="3361"/>
                  </a:lnTo>
                  <a:lnTo>
                    <a:pt x="1691" y="3385"/>
                  </a:lnTo>
                  <a:lnTo>
                    <a:pt x="1723" y="3403"/>
                  </a:lnTo>
                  <a:lnTo>
                    <a:pt x="1754" y="3413"/>
                  </a:lnTo>
                  <a:lnTo>
                    <a:pt x="1784" y="3416"/>
                  </a:lnTo>
                  <a:lnTo>
                    <a:pt x="1814" y="3413"/>
                  </a:lnTo>
                  <a:lnTo>
                    <a:pt x="1844" y="3403"/>
                  </a:lnTo>
                  <a:lnTo>
                    <a:pt x="1876" y="3385"/>
                  </a:lnTo>
                  <a:lnTo>
                    <a:pt x="1908" y="3361"/>
                  </a:lnTo>
                  <a:lnTo>
                    <a:pt x="1940" y="3331"/>
                  </a:lnTo>
                  <a:lnTo>
                    <a:pt x="1972" y="3294"/>
                  </a:lnTo>
                  <a:lnTo>
                    <a:pt x="2004" y="3251"/>
                  </a:lnTo>
                  <a:lnTo>
                    <a:pt x="2035" y="3201"/>
                  </a:lnTo>
                  <a:lnTo>
                    <a:pt x="2066" y="3146"/>
                  </a:lnTo>
                  <a:lnTo>
                    <a:pt x="2096" y="3084"/>
                  </a:lnTo>
                  <a:lnTo>
                    <a:pt x="2125" y="3016"/>
                  </a:lnTo>
                  <a:lnTo>
                    <a:pt x="2153" y="2943"/>
                  </a:lnTo>
                  <a:lnTo>
                    <a:pt x="2179" y="2864"/>
                  </a:lnTo>
                  <a:lnTo>
                    <a:pt x="2048" y="2803"/>
                  </a:lnTo>
                  <a:lnTo>
                    <a:pt x="1916" y="2737"/>
                  </a:lnTo>
                  <a:lnTo>
                    <a:pt x="1784" y="2666"/>
                  </a:lnTo>
                  <a:close/>
                  <a:moveTo>
                    <a:pt x="2285" y="2358"/>
                  </a:moveTo>
                  <a:lnTo>
                    <a:pt x="2273" y="2366"/>
                  </a:lnTo>
                  <a:lnTo>
                    <a:pt x="2160" y="2441"/>
                  </a:lnTo>
                  <a:lnTo>
                    <a:pt x="2044" y="2513"/>
                  </a:lnTo>
                  <a:lnTo>
                    <a:pt x="2145" y="2564"/>
                  </a:lnTo>
                  <a:lnTo>
                    <a:pt x="2244" y="2612"/>
                  </a:lnTo>
                  <a:lnTo>
                    <a:pt x="2259" y="2530"/>
                  </a:lnTo>
                  <a:lnTo>
                    <a:pt x="2273" y="2446"/>
                  </a:lnTo>
                  <a:lnTo>
                    <a:pt x="2285" y="2358"/>
                  </a:lnTo>
                  <a:close/>
                  <a:moveTo>
                    <a:pt x="1282" y="2358"/>
                  </a:moveTo>
                  <a:lnTo>
                    <a:pt x="1294" y="2446"/>
                  </a:lnTo>
                  <a:lnTo>
                    <a:pt x="1309" y="2530"/>
                  </a:lnTo>
                  <a:lnTo>
                    <a:pt x="1324" y="2612"/>
                  </a:lnTo>
                  <a:lnTo>
                    <a:pt x="1422" y="2564"/>
                  </a:lnTo>
                  <a:lnTo>
                    <a:pt x="1523" y="2513"/>
                  </a:lnTo>
                  <a:lnTo>
                    <a:pt x="1409" y="2441"/>
                  </a:lnTo>
                  <a:lnTo>
                    <a:pt x="1295" y="2366"/>
                  </a:lnTo>
                  <a:lnTo>
                    <a:pt x="1282" y="2358"/>
                  </a:lnTo>
                  <a:close/>
                  <a:moveTo>
                    <a:pt x="2757" y="2006"/>
                  </a:moveTo>
                  <a:lnTo>
                    <a:pt x="2660" y="2083"/>
                  </a:lnTo>
                  <a:lnTo>
                    <a:pt x="2560" y="2161"/>
                  </a:lnTo>
                  <a:lnTo>
                    <a:pt x="2550" y="2274"/>
                  </a:lnTo>
                  <a:lnTo>
                    <a:pt x="2538" y="2387"/>
                  </a:lnTo>
                  <a:lnTo>
                    <a:pt x="2522" y="2498"/>
                  </a:lnTo>
                  <a:lnTo>
                    <a:pt x="2503" y="2606"/>
                  </a:lnTo>
                  <a:lnTo>
                    <a:pt x="2481" y="2712"/>
                  </a:lnTo>
                  <a:lnTo>
                    <a:pt x="2559" y="2741"/>
                  </a:lnTo>
                  <a:lnTo>
                    <a:pt x="2634" y="2768"/>
                  </a:lnTo>
                  <a:lnTo>
                    <a:pt x="2707" y="2791"/>
                  </a:lnTo>
                  <a:lnTo>
                    <a:pt x="2776" y="2811"/>
                  </a:lnTo>
                  <a:lnTo>
                    <a:pt x="2842" y="2828"/>
                  </a:lnTo>
                  <a:lnTo>
                    <a:pt x="2904" y="2843"/>
                  </a:lnTo>
                  <a:lnTo>
                    <a:pt x="2962" y="2854"/>
                  </a:lnTo>
                  <a:lnTo>
                    <a:pt x="3017" y="2862"/>
                  </a:lnTo>
                  <a:lnTo>
                    <a:pt x="3068" y="2867"/>
                  </a:lnTo>
                  <a:lnTo>
                    <a:pt x="3114" y="2870"/>
                  </a:lnTo>
                  <a:lnTo>
                    <a:pt x="3155" y="2870"/>
                  </a:lnTo>
                  <a:lnTo>
                    <a:pt x="3193" y="2866"/>
                  </a:lnTo>
                  <a:lnTo>
                    <a:pt x="3226" y="2861"/>
                  </a:lnTo>
                  <a:lnTo>
                    <a:pt x="3254" y="2852"/>
                  </a:lnTo>
                  <a:lnTo>
                    <a:pt x="3277" y="2840"/>
                  </a:lnTo>
                  <a:lnTo>
                    <a:pt x="3295" y="2826"/>
                  </a:lnTo>
                  <a:lnTo>
                    <a:pt x="3299" y="2822"/>
                  </a:lnTo>
                  <a:lnTo>
                    <a:pt x="3303" y="2816"/>
                  </a:lnTo>
                  <a:lnTo>
                    <a:pt x="3307" y="2807"/>
                  </a:lnTo>
                  <a:lnTo>
                    <a:pt x="3310" y="2794"/>
                  </a:lnTo>
                  <a:lnTo>
                    <a:pt x="3312" y="2778"/>
                  </a:lnTo>
                  <a:lnTo>
                    <a:pt x="3311" y="2757"/>
                  </a:lnTo>
                  <a:lnTo>
                    <a:pt x="3305" y="2723"/>
                  </a:lnTo>
                  <a:lnTo>
                    <a:pt x="3295" y="2687"/>
                  </a:lnTo>
                  <a:lnTo>
                    <a:pt x="3281" y="2649"/>
                  </a:lnTo>
                  <a:lnTo>
                    <a:pt x="3262" y="2606"/>
                  </a:lnTo>
                  <a:lnTo>
                    <a:pt x="3238" y="2562"/>
                  </a:lnTo>
                  <a:lnTo>
                    <a:pt x="3209" y="2516"/>
                  </a:lnTo>
                  <a:lnTo>
                    <a:pt x="3176" y="2466"/>
                  </a:lnTo>
                  <a:lnTo>
                    <a:pt x="3139" y="2414"/>
                  </a:lnTo>
                  <a:lnTo>
                    <a:pt x="3098" y="2361"/>
                  </a:lnTo>
                  <a:lnTo>
                    <a:pt x="3052" y="2306"/>
                  </a:lnTo>
                  <a:lnTo>
                    <a:pt x="3001" y="2249"/>
                  </a:lnTo>
                  <a:lnTo>
                    <a:pt x="2946" y="2190"/>
                  </a:lnTo>
                  <a:lnTo>
                    <a:pt x="2887" y="2130"/>
                  </a:lnTo>
                  <a:lnTo>
                    <a:pt x="2824" y="2068"/>
                  </a:lnTo>
                  <a:lnTo>
                    <a:pt x="2757" y="2006"/>
                  </a:lnTo>
                  <a:close/>
                  <a:moveTo>
                    <a:pt x="812" y="2006"/>
                  </a:moveTo>
                  <a:lnTo>
                    <a:pt x="743" y="2068"/>
                  </a:lnTo>
                  <a:lnTo>
                    <a:pt x="680" y="2130"/>
                  </a:lnTo>
                  <a:lnTo>
                    <a:pt x="621" y="2190"/>
                  </a:lnTo>
                  <a:lnTo>
                    <a:pt x="567" y="2249"/>
                  </a:lnTo>
                  <a:lnTo>
                    <a:pt x="516" y="2306"/>
                  </a:lnTo>
                  <a:lnTo>
                    <a:pt x="470" y="2361"/>
                  </a:lnTo>
                  <a:lnTo>
                    <a:pt x="428" y="2414"/>
                  </a:lnTo>
                  <a:lnTo>
                    <a:pt x="391" y="2466"/>
                  </a:lnTo>
                  <a:lnTo>
                    <a:pt x="358" y="2516"/>
                  </a:lnTo>
                  <a:lnTo>
                    <a:pt x="330" y="2562"/>
                  </a:lnTo>
                  <a:lnTo>
                    <a:pt x="305" y="2606"/>
                  </a:lnTo>
                  <a:lnTo>
                    <a:pt x="286" y="2649"/>
                  </a:lnTo>
                  <a:lnTo>
                    <a:pt x="272" y="2687"/>
                  </a:lnTo>
                  <a:lnTo>
                    <a:pt x="262" y="2723"/>
                  </a:lnTo>
                  <a:lnTo>
                    <a:pt x="256" y="2757"/>
                  </a:lnTo>
                  <a:lnTo>
                    <a:pt x="256" y="2778"/>
                  </a:lnTo>
                  <a:lnTo>
                    <a:pt x="257" y="2794"/>
                  </a:lnTo>
                  <a:lnTo>
                    <a:pt x="260" y="2807"/>
                  </a:lnTo>
                  <a:lnTo>
                    <a:pt x="265" y="2816"/>
                  </a:lnTo>
                  <a:lnTo>
                    <a:pt x="268" y="2822"/>
                  </a:lnTo>
                  <a:lnTo>
                    <a:pt x="273" y="2826"/>
                  </a:lnTo>
                  <a:lnTo>
                    <a:pt x="291" y="2840"/>
                  </a:lnTo>
                  <a:lnTo>
                    <a:pt x="313" y="2852"/>
                  </a:lnTo>
                  <a:lnTo>
                    <a:pt x="341" y="2861"/>
                  </a:lnTo>
                  <a:lnTo>
                    <a:pt x="375" y="2866"/>
                  </a:lnTo>
                  <a:lnTo>
                    <a:pt x="412" y="2870"/>
                  </a:lnTo>
                  <a:lnTo>
                    <a:pt x="453" y="2870"/>
                  </a:lnTo>
                  <a:lnTo>
                    <a:pt x="501" y="2867"/>
                  </a:lnTo>
                  <a:lnTo>
                    <a:pt x="551" y="2862"/>
                  </a:lnTo>
                  <a:lnTo>
                    <a:pt x="605" y="2854"/>
                  </a:lnTo>
                  <a:lnTo>
                    <a:pt x="663" y="2843"/>
                  </a:lnTo>
                  <a:lnTo>
                    <a:pt x="725" y="2828"/>
                  </a:lnTo>
                  <a:lnTo>
                    <a:pt x="791" y="2811"/>
                  </a:lnTo>
                  <a:lnTo>
                    <a:pt x="860" y="2791"/>
                  </a:lnTo>
                  <a:lnTo>
                    <a:pt x="933" y="2768"/>
                  </a:lnTo>
                  <a:lnTo>
                    <a:pt x="1008" y="2741"/>
                  </a:lnTo>
                  <a:lnTo>
                    <a:pt x="1086" y="2712"/>
                  </a:lnTo>
                  <a:lnTo>
                    <a:pt x="1065" y="2606"/>
                  </a:lnTo>
                  <a:lnTo>
                    <a:pt x="1046" y="2498"/>
                  </a:lnTo>
                  <a:lnTo>
                    <a:pt x="1030" y="2387"/>
                  </a:lnTo>
                  <a:lnTo>
                    <a:pt x="1017" y="2274"/>
                  </a:lnTo>
                  <a:lnTo>
                    <a:pt x="1007" y="2161"/>
                  </a:lnTo>
                  <a:lnTo>
                    <a:pt x="907" y="2083"/>
                  </a:lnTo>
                  <a:lnTo>
                    <a:pt x="812" y="2006"/>
                  </a:lnTo>
                  <a:close/>
                  <a:moveTo>
                    <a:pt x="1784" y="1302"/>
                  </a:moveTo>
                  <a:lnTo>
                    <a:pt x="1670" y="1369"/>
                  </a:lnTo>
                  <a:lnTo>
                    <a:pt x="1555" y="1443"/>
                  </a:lnTo>
                  <a:lnTo>
                    <a:pt x="1437" y="1519"/>
                  </a:lnTo>
                  <a:lnTo>
                    <a:pt x="1344" y="1583"/>
                  </a:lnTo>
                  <a:lnTo>
                    <a:pt x="1254" y="1648"/>
                  </a:lnTo>
                  <a:lnTo>
                    <a:pt x="1251" y="1740"/>
                  </a:lnTo>
                  <a:lnTo>
                    <a:pt x="1250" y="1836"/>
                  </a:lnTo>
                  <a:lnTo>
                    <a:pt x="1251" y="1932"/>
                  </a:lnTo>
                  <a:lnTo>
                    <a:pt x="1254" y="2025"/>
                  </a:lnTo>
                  <a:lnTo>
                    <a:pt x="1344" y="2090"/>
                  </a:lnTo>
                  <a:lnTo>
                    <a:pt x="1437" y="2154"/>
                  </a:lnTo>
                  <a:lnTo>
                    <a:pt x="1555" y="2231"/>
                  </a:lnTo>
                  <a:lnTo>
                    <a:pt x="1670" y="2303"/>
                  </a:lnTo>
                  <a:lnTo>
                    <a:pt x="1784" y="2371"/>
                  </a:lnTo>
                  <a:lnTo>
                    <a:pt x="1898" y="2303"/>
                  </a:lnTo>
                  <a:lnTo>
                    <a:pt x="2014" y="2231"/>
                  </a:lnTo>
                  <a:lnTo>
                    <a:pt x="2130" y="2154"/>
                  </a:lnTo>
                  <a:lnTo>
                    <a:pt x="2223" y="2090"/>
                  </a:lnTo>
                  <a:lnTo>
                    <a:pt x="2313" y="2025"/>
                  </a:lnTo>
                  <a:lnTo>
                    <a:pt x="2317" y="1932"/>
                  </a:lnTo>
                  <a:lnTo>
                    <a:pt x="2318" y="1836"/>
                  </a:lnTo>
                  <a:lnTo>
                    <a:pt x="2317" y="1740"/>
                  </a:lnTo>
                  <a:lnTo>
                    <a:pt x="2313" y="1648"/>
                  </a:lnTo>
                  <a:lnTo>
                    <a:pt x="2223" y="1583"/>
                  </a:lnTo>
                  <a:lnTo>
                    <a:pt x="2130" y="1519"/>
                  </a:lnTo>
                  <a:lnTo>
                    <a:pt x="2014" y="1443"/>
                  </a:lnTo>
                  <a:lnTo>
                    <a:pt x="1898" y="1369"/>
                  </a:lnTo>
                  <a:lnTo>
                    <a:pt x="1784" y="1302"/>
                  </a:lnTo>
                  <a:close/>
                  <a:moveTo>
                    <a:pt x="1324" y="1062"/>
                  </a:moveTo>
                  <a:lnTo>
                    <a:pt x="1309" y="1143"/>
                  </a:lnTo>
                  <a:lnTo>
                    <a:pt x="1294" y="1227"/>
                  </a:lnTo>
                  <a:lnTo>
                    <a:pt x="1282" y="1315"/>
                  </a:lnTo>
                  <a:lnTo>
                    <a:pt x="1294" y="1306"/>
                  </a:lnTo>
                  <a:lnTo>
                    <a:pt x="1409" y="1232"/>
                  </a:lnTo>
                  <a:lnTo>
                    <a:pt x="1524" y="1158"/>
                  </a:lnTo>
                  <a:lnTo>
                    <a:pt x="1422" y="1108"/>
                  </a:lnTo>
                  <a:lnTo>
                    <a:pt x="1324" y="1062"/>
                  </a:lnTo>
                  <a:close/>
                  <a:moveTo>
                    <a:pt x="2244" y="1062"/>
                  </a:moveTo>
                  <a:lnTo>
                    <a:pt x="2145" y="1108"/>
                  </a:lnTo>
                  <a:lnTo>
                    <a:pt x="2044" y="1158"/>
                  </a:lnTo>
                  <a:lnTo>
                    <a:pt x="2160" y="1232"/>
                  </a:lnTo>
                  <a:lnTo>
                    <a:pt x="2273" y="1306"/>
                  </a:lnTo>
                  <a:lnTo>
                    <a:pt x="2285" y="1315"/>
                  </a:lnTo>
                  <a:lnTo>
                    <a:pt x="2273" y="1227"/>
                  </a:lnTo>
                  <a:lnTo>
                    <a:pt x="2259" y="1143"/>
                  </a:lnTo>
                  <a:lnTo>
                    <a:pt x="2244" y="1062"/>
                  </a:lnTo>
                  <a:close/>
                  <a:moveTo>
                    <a:pt x="3114" y="802"/>
                  </a:moveTo>
                  <a:lnTo>
                    <a:pt x="3068" y="806"/>
                  </a:lnTo>
                  <a:lnTo>
                    <a:pt x="3017" y="810"/>
                  </a:lnTo>
                  <a:lnTo>
                    <a:pt x="2962" y="819"/>
                  </a:lnTo>
                  <a:lnTo>
                    <a:pt x="2904" y="830"/>
                  </a:lnTo>
                  <a:lnTo>
                    <a:pt x="2842" y="844"/>
                  </a:lnTo>
                  <a:lnTo>
                    <a:pt x="2776" y="861"/>
                  </a:lnTo>
                  <a:lnTo>
                    <a:pt x="2707" y="881"/>
                  </a:lnTo>
                  <a:lnTo>
                    <a:pt x="2634" y="905"/>
                  </a:lnTo>
                  <a:lnTo>
                    <a:pt x="2559" y="931"/>
                  </a:lnTo>
                  <a:lnTo>
                    <a:pt x="2481" y="960"/>
                  </a:lnTo>
                  <a:lnTo>
                    <a:pt x="2503" y="1066"/>
                  </a:lnTo>
                  <a:lnTo>
                    <a:pt x="2522" y="1175"/>
                  </a:lnTo>
                  <a:lnTo>
                    <a:pt x="2538" y="1286"/>
                  </a:lnTo>
                  <a:lnTo>
                    <a:pt x="2550" y="1399"/>
                  </a:lnTo>
                  <a:lnTo>
                    <a:pt x="2560" y="1511"/>
                  </a:lnTo>
                  <a:lnTo>
                    <a:pt x="2660" y="1589"/>
                  </a:lnTo>
                  <a:lnTo>
                    <a:pt x="2757" y="1667"/>
                  </a:lnTo>
                  <a:lnTo>
                    <a:pt x="2824" y="1604"/>
                  </a:lnTo>
                  <a:lnTo>
                    <a:pt x="2887" y="1543"/>
                  </a:lnTo>
                  <a:lnTo>
                    <a:pt x="2946" y="1482"/>
                  </a:lnTo>
                  <a:lnTo>
                    <a:pt x="3001" y="1423"/>
                  </a:lnTo>
                  <a:lnTo>
                    <a:pt x="3052" y="1367"/>
                  </a:lnTo>
                  <a:lnTo>
                    <a:pt x="3098" y="1312"/>
                  </a:lnTo>
                  <a:lnTo>
                    <a:pt x="3139" y="1258"/>
                  </a:lnTo>
                  <a:lnTo>
                    <a:pt x="3176" y="1207"/>
                  </a:lnTo>
                  <a:lnTo>
                    <a:pt x="3209" y="1157"/>
                  </a:lnTo>
                  <a:lnTo>
                    <a:pt x="3238" y="1110"/>
                  </a:lnTo>
                  <a:lnTo>
                    <a:pt x="3262" y="1066"/>
                  </a:lnTo>
                  <a:lnTo>
                    <a:pt x="3281" y="1024"/>
                  </a:lnTo>
                  <a:lnTo>
                    <a:pt x="3295" y="985"/>
                  </a:lnTo>
                  <a:lnTo>
                    <a:pt x="3305" y="949"/>
                  </a:lnTo>
                  <a:lnTo>
                    <a:pt x="3311" y="916"/>
                  </a:lnTo>
                  <a:lnTo>
                    <a:pt x="3312" y="895"/>
                  </a:lnTo>
                  <a:lnTo>
                    <a:pt x="3310" y="878"/>
                  </a:lnTo>
                  <a:lnTo>
                    <a:pt x="3307" y="865"/>
                  </a:lnTo>
                  <a:lnTo>
                    <a:pt x="3303" y="856"/>
                  </a:lnTo>
                  <a:lnTo>
                    <a:pt x="3299" y="851"/>
                  </a:lnTo>
                  <a:lnTo>
                    <a:pt x="3295" y="847"/>
                  </a:lnTo>
                  <a:lnTo>
                    <a:pt x="3277" y="833"/>
                  </a:lnTo>
                  <a:lnTo>
                    <a:pt x="3254" y="821"/>
                  </a:lnTo>
                  <a:lnTo>
                    <a:pt x="3226" y="812"/>
                  </a:lnTo>
                  <a:lnTo>
                    <a:pt x="3193" y="807"/>
                  </a:lnTo>
                  <a:lnTo>
                    <a:pt x="3155" y="803"/>
                  </a:lnTo>
                  <a:lnTo>
                    <a:pt x="3114" y="802"/>
                  </a:lnTo>
                  <a:close/>
                  <a:moveTo>
                    <a:pt x="438" y="802"/>
                  </a:moveTo>
                  <a:lnTo>
                    <a:pt x="401" y="803"/>
                  </a:lnTo>
                  <a:lnTo>
                    <a:pt x="366" y="808"/>
                  </a:lnTo>
                  <a:lnTo>
                    <a:pt x="337" y="814"/>
                  </a:lnTo>
                  <a:lnTo>
                    <a:pt x="311" y="823"/>
                  </a:lnTo>
                  <a:lnTo>
                    <a:pt x="290" y="834"/>
                  </a:lnTo>
                  <a:lnTo>
                    <a:pt x="273" y="847"/>
                  </a:lnTo>
                  <a:lnTo>
                    <a:pt x="268" y="851"/>
                  </a:lnTo>
                  <a:lnTo>
                    <a:pt x="265" y="856"/>
                  </a:lnTo>
                  <a:lnTo>
                    <a:pt x="260" y="865"/>
                  </a:lnTo>
                  <a:lnTo>
                    <a:pt x="257" y="878"/>
                  </a:lnTo>
                  <a:lnTo>
                    <a:pt x="256" y="895"/>
                  </a:lnTo>
                  <a:lnTo>
                    <a:pt x="256" y="916"/>
                  </a:lnTo>
                  <a:lnTo>
                    <a:pt x="262" y="949"/>
                  </a:lnTo>
                  <a:lnTo>
                    <a:pt x="272" y="985"/>
                  </a:lnTo>
                  <a:lnTo>
                    <a:pt x="286" y="1024"/>
                  </a:lnTo>
                  <a:lnTo>
                    <a:pt x="305" y="1066"/>
                  </a:lnTo>
                  <a:lnTo>
                    <a:pt x="330" y="1110"/>
                  </a:lnTo>
                  <a:lnTo>
                    <a:pt x="358" y="1157"/>
                  </a:lnTo>
                  <a:lnTo>
                    <a:pt x="391" y="1207"/>
                  </a:lnTo>
                  <a:lnTo>
                    <a:pt x="428" y="1258"/>
                  </a:lnTo>
                  <a:lnTo>
                    <a:pt x="470" y="1312"/>
                  </a:lnTo>
                  <a:lnTo>
                    <a:pt x="516" y="1367"/>
                  </a:lnTo>
                  <a:lnTo>
                    <a:pt x="567" y="1423"/>
                  </a:lnTo>
                  <a:lnTo>
                    <a:pt x="621" y="1482"/>
                  </a:lnTo>
                  <a:lnTo>
                    <a:pt x="680" y="1543"/>
                  </a:lnTo>
                  <a:lnTo>
                    <a:pt x="743" y="1604"/>
                  </a:lnTo>
                  <a:lnTo>
                    <a:pt x="812" y="1667"/>
                  </a:lnTo>
                  <a:lnTo>
                    <a:pt x="907" y="1589"/>
                  </a:lnTo>
                  <a:lnTo>
                    <a:pt x="1007" y="1511"/>
                  </a:lnTo>
                  <a:lnTo>
                    <a:pt x="1017" y="1399"/>
                  </a:lnTo>
                  <a:lnTo>
                    <a:pt x="1030" y="1286"/>
                  </a:lnTo>
                  <a:lnTo>
                    <a:pt x="1046" y="1175"/>
                  </a:lnTo>
                  <a:lnTo>
                    <a:pt x="1065" y="1066"/>
                  </a:lnTo>
                  <a:lnTo>
                    <a:pt x="1086" y="960"/>
                  </a:lnTo>
                  <a:lnTo>
                    <a:pt x="1006" y="930"/>
                  </a:lnTo>
                  <a:lnTo>
                    <a:pt x="927" y="903"/>
                  </a:lnTo>
                  <a:lnTo>
                    <a:pt x="853" y="879"/>
                  </a:lnTo>
                  <a:lnTo>
                    <a:pt x="781" y="859"/>
                  </a:lnTo>
                  <a:lnTo>
                    <a:pt x="714" y="842"/>
                  </a:lnTo>
                  <a:lnTo>
                    <a:pt x="651" y="827"/>
                  </a:lnTo>
                  <a:lnTo>
                    <a:pt x="592" y="816"/>
                  </a:lnTo>
                  <a:lnTo>
                    <a:pt x="535" y="809"/>
                  </a:lnTo>
                  <a:lnTo>
                    <a:pt x="485" y="803"/>
                  </a:lnTo>
                  <a:lnTo>
                    <a:pt x="438" y="802"/>
                  </a:lnTo>
                  <a:close/>
                  <a:moveTo>
                    <a:pt x="1784" y="257"/>
                  </a:moveTo>
                  <a:lnTo>
                    <a:pt x="1754" y="260"/>
                  </a:lnTo>
                  <a:lnTo>
                    <a:pt x="1723" y="270"/>
                  </a:lnTo>
                  <a:lnTo>
                    <a:pt x="1691" y="287"/>
                  </a:lnTo>
                  <a:lnTo>
                    <a:pt x="1660" y="311"/>
                  </a:lnTo>
                  <a:lnTo>
                    <a:pt x="1627" y="342"/>
                  </a:lnTo>
                  <a:lnTo>
                    <a:pt x="1596" y="378"/>
                  </a:lnTo>
                  <a:lnTo>
                    <a:pt x="1564" y="422"/>
                  </a:lnTo>
                  <a:lnTo>
                    <a:pt x="1532" y="472"/>
                  </a:lnTo>
                  <a:lnTo>
                    <a:pt x="1502" y="527"/>
                  </a:lnTo>
                  <a:lnTo>
                    <a:pt x="1471" y="589"/>
                  </a:lnTo>
                  <a:lnTo>
                    <a:pt x="1442" y="656"/>
                  </a:lnTo>
                  <a:lnTo>
                    <a:pt x="1415" y="729"/>
                  </a:lnTo>
                  <a:lnTo>
                    <a:pt x="1388" y="808"/>
                  </a:lnTo>
                  <a:lnTo>
                    <a:pt x="1520" y="870"/>
                  </a:lnTo>
                  <a:lnTo>
                    <a:pt x="1651" y="936"/>
                  </a:lnTo>
                  <a:lnTo>
                    <a:pt x="1784" y="1007"/>
                  </a:lnTo>
                  <a:lnTo>
                    <a:pt x="1916" y="936"/>
                  </a:lnTo>
                  <a:lnTo>
                    <a:pt x="2048" y="870"/>
                  </a:lnTo>
                  <a:lnTo>
                    <a:pt x="2179" y="808"/>
                  </a:lnTo>
                  <a:lnTo>
                    <a:pt x="2153" y="729"/>
                  </a:lnTo>
                  <a:lnTo>
                    <a:pt x="2125" y="656"/>
                  </a:lnTo>
                  <a:lnTo>
                    <a:pt x="2096" y="589"/>
                  </a:lnTo>
                  <a:lnTo>
                    <a:pt x="2066" y="527"/>
                  </a:lnTo>
                  <a:lnTo>
                    <a:pt x="2035" y="472"/>
                  </a:lnTo>
                  <a:lnTo>
                    <a:pt x="2004" y="422"/>
                  </a:lnTo>
                  <a:lnTo>
                    <a:pt x="1972" y="378"/>
                  </a:lnTo>
                  <a:lnTo>
                    <a:pt x="1940" y="342"/>
                  </a:lnTo>
                  <a:lnTo>
                    <a:pt x="1908" y="311"/>
                  </a:lnTo>
                  <a:lnTo>
                    <a:pt x="1876" y="287"/>
                  </a:lnTo>
                  <a:lnTo>
                    <a:pt x="1844" y="270"/>
                  </a:lnTo>
                  <a:lnTo>
                    <a:pt x="1814" y="260"/>
                  </a:lnTo>
                  <a:lnTo>
                    <a:pt x="1784" y="257"/>
                  </a:lnTo>
                  <a:close/>
                  <a:moveTo>
                    <a:pt x="1784" y="0"/>
                  </a:moveTo>
                  <a:lnTo>
                    <a:pt x="1784" y="0"/>
                  </a:lnTo>
                  <a:lnTo>
                    <a:pt x="1836" y="3"/>
                  </a:lnTo>
                  <a:lnTo>
                    <a:pt x="1888" y="13"/>
                  </a:lnTo>
                  <a:lnTo>
                    <a:pt x="1937" y="30"/>
                  </a:lnTo>
                  <a:lnTo>
                    <a:pt x="1984" y="53"/>
                  </a:lnTo>
                  <a:lnTo>
                    <a:pt x="2030" y="81"/>
                  </a:lnTo>
                  <a:lnTo>
                    <a:pt x="2074" y="115"/>
                  </a:lnTo>
                  <a:lnTo>
                    <a:pt x="2117" y="154"/>
                  </a:lnTo>
                  <a:lnTo>
                    <a:pt x="2157" y="199"/>
                  </a:lnTo>
                  <a:lnTo>
                    <a:pt x="2195" y="249"/>
                  </a:lnTo>
                  <a:lnTo>
                    <a:pt x="2232" y="303"/>
                  </a:lnTo>
                  <a:lnTo>
                    <a:pt x="2267" y="362"/>
                  </a:lnTo>
                  <a:lnTo>
                    <a:pt x="2300" y="424"/>
                  </a:lnTo>
                  <a:lnTo>
                    <a:pt x="2331" y="490"/>
                  </a:lnTo>
                  <a:lnTo>
                    <a:pt x="2362" y="560"/>
                  </a:lnTo>
                  <a:lnTo>
                    <a:pt x="2388" y="633"/>
                  </a:lnTo>
                  <a:lnTo>
                    <a:pt x="2414" y="710"/>
                  </a:lnTo>
                  <a:lnTo>
                    <a:pt x="2492" y="682"/>
                  </a:lnTo>
                  <a:lnTo>
                    <a:pt x="2569" y="655"/>
                  </a:lnTo>
                  <a:lnTo>
                    <a:pt x="2644" y="631"/>
                  </a:lnTo>
                  <a:lnTo>
                    <a:pt x="2717" y="611"/>
                  </a:lnTo>
                  <a:lnTo>
                    <a:pt x="2789" y="593"/>
                  </a:lnTo>
                  <a:lnTo>
                    <a:pt x="2859" y="577"/>
                  </a:lnTo>
                  <a:lnTo>
                    <a:pt x="2926" y="566"/>
                  </a:lnTo>
                  <a:lnTo>
                    <a:pt x="2991" y="557"/>
                  </a:lnTo>
                  <a:lnTo>
                    <a:pt x="3053" y="551"/>
                  </a:lnTo>
                  <a:lnTo>
                    <a:pt x="3114" y="549"/>
                  </a:lnTo>
                  <a:lnTo>
                    <a:pt x="3171" y="550"/>
                  </a:lnTo>
                  <a:lnTo>
                    <a:pt x="3225" y="555"/>
                  </a:lnTo>
                  <a:lnTo>
                    <a:pt x="3275" y="563"/>
                  </a:lnTo>
                  <a:lnTo>
                    <a:pt x="3323" y="576"/>
                  </a:lnTo>
                  <a:lnTo>
                    <a:pt x="3367" y="593"/>
                  </a:lnTo>
                  <a:lnTo>
                    <a:pt x="3408" y="613"/>
                  </a:lnTo>
                  <a:lnTo>
                    <a:pt x="3444" y="638"/>
                  </a:lnTo>
                  <a:lnTo>
                    <a:pt x="3476" y="666"/>
                  </a:lnTo>
                  <a:lnTo>
                    <a:pt x="3493" y="684"/>
                  </a:lnTo>
                  <a:lnTo>
                    <a:pt x="3509" y="704"/>
                  </a:lnTo>
                  <a:lnTo>
                    <a:pt x="3524" y="729"/>
                  </a:lnTo>
                  <a:lnTo>
                    <a:pt x="3538" y="755"/>
                  </a:lnTo>
                  <a:lnTo>
                    <a:pt x="3550" y="785"/>
                  </a:lnTo>
                  <a:lnTo>
                    <a:pt x="3559" y="819"/>
                  </a:lnTo>
                  <a:lnTo>
                    <a:pt x="3565" y="856"/>
                  </a:lnTo>
                  <a:lnTo>
                    <a:pt x="3567" y="897"/>
                  </a:lnTo>
                  <a:lnTo>
                    <a:pt x="3566" y="942"/>
                  </a:lnTo>
                  <a:lnTo>
                    <a:pt x="3557" y="994"/>
                  </a:lnTo>
                  <a:lnTo>
                    <a:pt x="3543" y="1048"/>
                  </a:lnTo>
                  <a:lnTo>
                    <a:pt x="3523" y="1104"/>
                  </a:lnTo>
                  <a:lnTo>
                    <a:pt x="3497" y="1164"/>
                  </a:lnTo>
                  <a:lnTo>
                    <a:pt x="3466" y="1225"/>
                  </a:lnTo>
                  <a:lnTo>
                    <a:pt x="3429" y="1287"/>
                  </a:lnTo>
                  <a:lnTo>
                    <a:pt x="3386" y="1351"/>
                  </a:lnTo>
                  <a:lnTo>
                    <a:pt x="3338" y="1418"/>
                  </a:lnTo>
                  <a:lnTo>
                    <a:pt x="3285" y="1484"/>
                  </a:lnTo>
                  <a:lnTo>
                    <a:pt x="3228" y="1553"/>
                  </a:lnTo>
                  <a:lnTo>
                    <a:pt x="3165" y="1623"/>
                  </a:lnTo>
                  <a:lnTo>
                    <a:pt x="3099" y="1693"/>
                  </a:lnTo>
                  <a:lnTo>
                    <a:pt x="3027" y="1765"/>
                  </a:lnTo>
                  <a:lnTo>
                    <a:pt x="2951" y="1836"/>
                  </a:lnTo>
                  <a:lnTo>
                    <a:pt x="3027" y="1908"/>
                  </a:lnTo>
                  <a:lnTo>
                    <a:pt x="3099" y="1979"/>
                  </a:lnTo>
                  <a:lnTo>
                    <a:pt x="3165" y="2050"/>
                  </a:lnTo>
                  <a:lnTo>
                    <a:pt x="3228" y="2119"/>
                  </a:lnTo>
                  <a:lnTo>
                    <a:pt x="3285" y="2188"/>
                  </a:lnTo>
                  <a:lnTo>
                    <a:pt x="3338" y="2255"/>
                  </a:lnTo>
                  <a:lnTo>
                    <a:pt x="3386" y="2321"/>
                  </a:lnTo>
                  <a:lnTo>
                    <a:pt x="3429" y="2385"/>
                  </a:lnTo>
                  <a:lnTo>
                    <a:pt x="3466" y="2448"/>
                  </a:lnTo>
                  <a:lnTo>
                    <a:pt x="3497" y="2509"/>
                  </a:lnTo>
                  <a:lnTo>
                    <a:pt x="3523" y="2568"/>
                  </a:lnTo>
                  <a:lnTo>
                    <a:pt x="3543" y="2625"/>
                  </a:lnTo>
                  <a:lnTo>
                    <a:pt x="3557" y="2679"/>
                  </a:lnTo>
                  <a:lnTo>
                    <a:pt x="3566" y="2731"/>
                  </a:lnTo>
                  <a:lnTo>
                    <a:pt x="3567" y="2775"/>
                  </a:lnTo>
                  <a:lnTo>
                    <a:pt x="3565" y="2817"/>
                  </a:lnTo>
                  <a:lnTo>
                    <a:pt x="3559" y="2854"/>
                  </a:lnTo>
                  <a:lnTo>
                    <a:pt x="3550" y="2887"/>
                  </a:lnTo>
                  <a:lnTo>
                    <a:pt x="3538" y="2917"/>
                  </a:lnTo>
                  <a:lnTo>
                    <a:pt x="3524" y="2944"/>
                  </a:lnTo>
                  <a:lnTo>
                    <a:pt x="3509" y="2968"/>
                  </a:lnTo>
                  <a:lnTo>
                    <a:pt x="3493" y="2989"/>
                  </a:lnTo>
                  <a:lnTo>
                    <a:pt x="3476" y="3006"/>
                  </a:lnTo>
                  <a:lnTo>
                    <a:pt x="3445" y="3034"/>
                  </a:lnTo>
                  <a:lnTo>
                    <a:pt x="3409" y="3059"/>
                  </a:lnTo>
                  <a:lnTo>
                    <a:pt x="3368" y="3079"/>
                  </a:lnTo>
                  <a:lnTo>
                    <a:pt x="3326" y="3095"/>
                  </a:lnTo>
                  <a:lnTo>
                    <a:pt x="3279" y="3109"/>
                  </a:lnTo>
                  <a:lnTo>
                    <a:pt x="3229" y="3117"/>
                  </a:lnTo>
                  <a:lnTo>
                    <a:pt x="3176" y="3122"/>
                  </a:lnTo>
                  <a:lnTo>
                    <a:pt x="3120" y="3124"/>
                  </a:lnTo>
                  <a:lnTo>
                    <a:pt x="3053" y="3122"/>
                  </a:lnTo>
                  <a:lnTo>
                    <a:pt x="2982" y="3115"/>
                  </a:lnTo>
                  <a:lnTo>
                    <a:pt x="2909" y="3104"/>
                  </a:lnTo>
                  <a:lnTo>
                    <a:pt x="2832" y="3091"/>
                  </a:lnTo>
                  <a:lnTo>
                    <a:pt x="2753" y="3071"/>
                  </a:lnTo>
                  <a:lnTo>
                    <a:pt x="2671" y="3050"/>
                  </a:lnTo>
                  <a:lnTo>
                    <a:pt x="2587" y="3024"/>
                  </a:lnTo>
                  <a:lnTo>
                    <a:pt x="2502" y="2995"/>
                  </a:lnTo>
                  <a:lnTo>
                    <a:pt x="2414" y="2962"/>
                  </a:lnTo>
                  <a:lnTo>
                    <a:pt x="2388" y="3039"/>
                  </a:lnTo>
                  <a:lnTo>
                    <a:pt x="2362" y="3112"/>
                  </a:lnTo>
                  <a:lnTo>
                    <a:pt x="2331" y="3182"/>
                  </a:lnTo>
                  <a:lnTo>
                    <a:pt x="2300" y="3248"/>
                  </a:lnTo>
                  <a:lnTo>
                    <a:pt x="2267" y="3312"/>
                  </a:lnTo>
                  <a:lnTo>
                    <a:pt x="2232" y="3370"/>
                  </a:lnTo>
                  <a:lnTo>
                    <a:pt x="2195" y="3424"/>
                  </a:lnTo>
                  <a:lnTo>
                    <a:pt x="2157" y="3474"/>
                  </a:lnTo>
                  <a:lnTo>
                    <a:pt x="2117" y="3518"/>
                  </a:lnTo>
                  <a:lnTo>
                    <a:pt x="2074" y="3557"/>
                  </a:lnTo>
                  <a:lnTo>
                    <a:pt x="2030" y="3592"/>
                  </a:lnTo>
                  <a:lnTo>
                    <a:pt x="1984" y="3620"/>
                  </a:lnTo>
                  <a:lnTo>
                    <a:pt x="1937" y="3643"/>
                  </a:lnTo>
                  <a:lnTo>
                    <a:pt x="1888" y="3660"/>
                  </a:lnTo>
                  <a:lnTo>
                    <a:pt x="1836" y="3670"/>
                  </a:lnTo>
                  <a:lnTo>
                    <a:pt x="1784" y="3673"/>
                  </a:lnTo>
                  <a:lnTo>
                    <a:pt x="1731" y="3670"/>
                  </a:lnTo>
                  <a:lnTo>
                    <a:pt x="1680" y="3660"/>
                  </a:lnTo>
                  <a:lnTo>
                    <a:pt x="1631" y="3643"/>
                  </a:lnTo>
                  <a:lnTo>
                    <a:pt x="1583" y="3620"/>
                  </a:lnTo>
                  <a:lnTo>
                    <a:pt x="1538" y="3592"/>
                  </a:lnTo>
                  <a:lnTo>
                    <a:pt x="1494" y="3557"/>
                  </a:lnTo>
                  <a:lnTo>
                    <a:pt x="1451" y="3518"/>
                  </a:lnTo>
                  <a:lnTo>
                    <a:pt x="1411" y="3474"/>
                  </a:lnTo>
                  <a:lnTo>
                    <a:pt x="1372" y="3424"/>
                  </a:lnTo>
                  <a:lnTo>
                    <a:pt x="1336" y="3370"/>
                  </a:lnTo>
                  <a:lnTo>
                    <a:pt x="1301" y="3312"/>
                  </a:lnTo>
                  <a:lnTo>
                    <a:pt x="1267" y="3248"/>
                  </a:lnTo>
                  <a:lnTo>
                    <a:pt x="1236" y="3182"/>
                  </a:lnTo>
                  <a:lnTo>
                    <a:pt x="1207" y="3112"/>
                  </a:lnTo>
                  <a:lnTo>
                    <a:pt x="1179" y="3039"/>
                  </a:lnTo>
                  <a:lnTo>
                    <a:pt x="1153" y="2962"/>
                  </a:lnTo>
                  <a:lnTo>
                    <a:pt x="1065" y="2995"/>
                  </a:lnTo>
                  <a:lnTo>
                    <a:pt x="980" y="3024"/>
                  </a:lnTo>
                  <a:lnTo>
                    <a:pt x="896" y="3050"/>
                  </a:lnTo>
                  <a:lnTo>
                    <a:pt x="815" y="3071"/>
                  </a:lnTo>
                  <a:lnTo>
                    <a:pt x="735" y="3091"/>
                  </a:lnTo>
                  <a:lnTo>
                    <a:pt x="659" y="3104"/>
                  </a:lnTo>
                  <a:lnTo>
                    <a:pt x="585" y="3115"/>
                  </a:lnTo>
                  <a:lnTo>
                    <a:pt x="514" y="3122"/>
                  </a:lnTo>
                  <a:lnTo>
                    <a:pt x="448" y="3124"/>
                  </a:lnTo>
                  <a:lnTo>
                    <a:pt x="392" y="3122"/>
                  </a:lnTo>
                  <a:lnTo>
                    <a:pt x="339" y="3117"/>
                  </a:lnTo>
                  <a:lnTo>
                    <a:pt x="288" y="3109"/>
                  </a:lnTo>
                  <a:lnTo>
                    <a:pt x="242" y="3095"/>
                  </a:lnTo>
                  <a:lnTo>
                    <a:pt x="199" y="3079"/>
                  </a:lnTo>
                  <a:lnTo>
                    <a:pt x="159" y="3059"/>
                  </a:lnTo>
                  <a:lnTo>
                    <a:pt x="123" y="3034"/>
                  </a:lnTo>
                  <a:lnTo>
                    <a:pt x="91" y="3006"/>
                  </a:lnTo>
                  <a:lnTo>
                    <a:pt x="75" y="2988"/>
                  </a:lnTo>
                  <a:lnTo>
                    <a:pt x="58" y="2968"/>
                  </a:lnTo>
                  <a:lnTo>
                    <a:pt x="44" y="2944"/>
                  </a:lnTo>
                  <a:lnTo>
                    <a:pt x="29" y="2917"/>
                  </a:lnTo>
                  <a:lnTo>
                    <a:pt x="18" y="2887"/>
                  </a:lnTo>
                  <a:lnTo>
                    <a:pt x="8" y="2853"/>
                  </a:lnTo>
                  <a:lnTo>
                    <a:pt x="2" y="2817"/>
                  </a:lnTo>
                  <a:lnTo>
                    <a:pt x="0" y="2776"/>
                  </a:lnTo>
                  <a:lnTo>
                    <a:pt x="0" y="2775"/>
                  </a:lnTo>
                  <a:lnTo>
                    <a:pt x="2" y="2731"/>
                  </a:lnTo>
                  <a:lnTo>
                    <a:pt x="10" y="2679"/>
                  </a:lnTo>
                  <a:lnTo>
                    <a:pt x="25" y="2625"/>
                  </a:lnTo>
                  <a:lnTo>
                    <a:pt x="45" y="2568"/>
                  </a:lnTo>
                  <a:lnTo>
                    <a:pt x="71" y="2509"/>
                  </a:lnTo>
                  <a:lnTo>
                    <a:pt x="102" y="2448"/>
                  </a:lnTo>
                  <a:lnTo>
                    <a:pt x="139" y="2385"/>
                  </a:lnTo>
                  <a:lnTo>
                    <a:pt x="182" y="2321"/>
                  </a:lnTo>
                  <a:lnTo>
                    <a:pt x="229" y="2255"/>
                  </a:lnTo>
                  <a:lnTo>
                    <a:pt x="282" y="2188"/>
                  </a:lnTo>
                  <a:lnTo>
                    <a:pt x="339" y="2119"/>
                  </a:lnTo>
                  <a:lnTo>
                    <a:pt x="402" y="2050"/>
                  </a:lnTo>
                  <a:lnTo>
                    <a:pt x="469" y="1979"/>
                  </a:lnTo>
                  <a:lnTo>
                    <a:pt x="541" y="1908"/>
                  </a:lnTo>
                  <a:lnTo>
                    <a:pt x="616" y="1836"/>
                  </a:lnTo>
                  <a:lnTo>
                    <a:pt x="541" y="1765"/>
                  </a:lnTo>
                  <a:lnTo>
                    <a:pt x="469" y="1693"/>
                  </a:lnTo>
                  <a:lnTo>
                    <a:pt x="402" y="1623"/>
                  </a:lnTo>
                  <a:lnTo>
                    <a:pt x="339" y="1553"/>
                  </a:lnTo>
                  <a:lnTo>
                    <a:pt x="282" y="1484"/>
                  </a:lnTo>
                  <a:lnTo>
                    <a:pt x="229" y="1418"/>
                  </a:lnTo>
                  <a:lnTo>
                    <a:pt x="182" y="1351"/>
                  </a:lnTo>
                  <a:lnTo>
                    <a:pt x="139" y="1287"/>
                  </a:lnTo>
                  <a:lnTo>
                    <a:pt x="102" y="1225"/>
                  </a:lnTo>
                  <a:lnTo>
                    <a:pt x="71" y="1164"/>
                  </a:lnTo>
                  <a:lnTo>
                    <a:pt x="45" y="1104"/>
                  </a:lnTo>
                  <a:lnTo>
                    <a:pt x="25" y="1048"/>
                  </a:lnTo>
                  <a:lnTo>
                    <a:pt x="10" y="994"/>
                  </a:lnTo>
                  <a:lnTo>
                    <a:pt x="2" y="942"/>
                  </a:lnTo>
                  <a:lnTo>
                    <a:pt x="0" y="898"/>
                  </a:lnTo>
                  <a:lnTo>
                    <a:pt x="0" y="897"/>
                  </a:lnTo>
                  <a:lnTo>
                    <a:pt x="2" y="856"/>
                  </a:lnTo>
                  <a:lnTo>
                    <a:pt x="8" y="819"/>
                  </a:lnTo>
                  <a:lnTo>
                    <a:pt x="18" y="785"/>
                  </a:lnTo>
                  <a:lnTo>
                    <a:pt x="29" y="755"/>
                  </a:lnTo>
                  <a:lnTo>
                    <a:pt x="44" y="728"/>
                  </a:lnTo>
                  <a:lnTo>
                    <a:pt x="58" y="704"/>
                  </a:lnTo>
                  <a:lnTo>
                    <a:pt x="75" y="684"/>
                  </a:lnTo>
                  <a:lnTo>
                    <a:pt x="91" y="666"/>
                  </a:lnTo>
                  <a:lnTo>
                    <a:pt x="123" y="638"/>
                  </a:lnTo>
                  <a:lnTo>
                    <a:pt x="161" y="613"/>
                  </a:lnTo>
                  <a:lnTo>
                    <a:pt x="201" y="593"/>
                  </a:lnTo>
                  <a:lnTo>
                    <a:pt x="245" y="576"/>
                  </a:lnTo>
                  <a:lnTo>
                    <a:pt x="292" y="563"/>
                  </a:lnTo>
                  <a:lnTo>
                    <a:pt x="343" y="555"/>
                  </a:lnTo>
                  <a:lnTo>
                    <a:pt x="397" y="550"/>
                  </a:lnTo>
                  <a:lnTo>
                    <a:pt x="455" y="549"/>
                  </a:lnTo>
                  <a:lnTo>
                    <a:pt x="514" y="551"/>
                  </a:lnTo>
                  <a:lnTo>
                    <a:pt x="577" y="557"/>
                  </a:lnTo>
                  <a:lnTo>
                    <a:pt x="642" y="566"/>
                  </a:lnTo>
                  <a:lnTo>
                    <a:pt x="709" y="577"/>
                  </a:lnTo>
                  <a:lnTo>
                    <a:pt x="779" y="593"/>
                  </a:lnTo>
                  <a:lnTo>
                    <a:pt x="850" y="611"/>
                  </a:lnTo>
                  <a:lnTo>
                    <a:pt x="924" y="631"/>
                  </a:lnTo>
                  <a:lnTo>
                    <a:pt x="999" y="655"/>
                  </a:lnTo>
                  <a:lnTo>
                    <a:pt x="1075" y="682"/>
                  </a:lnTo>
                  <a:lnTo>
                    <a:pt x="1153" y="710"/>
                  </a:lnTo>
                  <a:lnTo>
                    <a:pt x="1179" y="633"/>
                  </a:lnTo>
                  <a:lnTo>
                    <a:pt x="1207" y="560"/>
                  </a:lnTo>
                  <a:lnTo>
                    <a:pt x="1236" y="490"/>
                  </a:lnTo>
                  <a:lnTo>
                    <a:pt x="1267" y="424"/>
                  </a:lnTo>
                  <a:lnTo>
                    <a:pt x="1301" y="362"/>
                  </a:lnTo>
                  <a:lnTo>
                    <a:pt x="1336" y="303"/>
                  </a:lnTo>
                  <a:lnTo>
                    <a:pt x="1372" y="249"/>
                  </a:lnTo>
                  <a:lnTo>
                    <a:pt x="1411" y="199"/>
                  </a:lnTo>
                  <a:lnTo>
                    <a:pt x="1451" y="154"/>
                  </a:lnTo>
                  <a:lnTo>
                    <a:pt x="1493" y="115"/>
                  </a:lnTo>
                  <a:lnTo>
                    <a:pt x="1538" y="81"/>
                  </a:lnTo>
                  <a:lnTo>
                    <a:pt x="1583" y="53"/>
                  </a:lnTo>
                  <a:lnTo>
                    <a:pt x="1631" y="30"/>
                  </a:lnTo>
                  <a:lnTo>
                    <a:pt x="1680" y="13"/>
                  </a:lnTo>
                  <a:lnTo>
                    <a:pt x="1731" y="3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2440" y="1327540"/>
            <a:ext cx="3277344" cy="5434017"/>
            <a:chOff x="3542612" y="2364852"/>
            <a:chExt cx="2647019" cy="3830778"/>
          </a:xfrm>
        </p:grpSpPr>
        <p:sp>
          <p:nvSpPr>
            <p:cNvPr id="125" name="Rounded Rectangle 124"/>
            <p:cNvSpPr/>
            <p:nvPr/>
          </p:nvSpPr>
          <p:spPr>
            <a:xfrm>
              <a:off x="3555416" y="2364852"/>
              <a:ext cx="2621411" cy="3830778"/>
            </a:xfrm>
            <a:prstGeom prst="roundRect">
              <a:avLst>
                <a:gd name="adj" fmla="val 457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555416" y="5546032"/>
              <a:ext cx="2634215" cy="425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spc="-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626656" y="3797432"/>
              <a:ext cx="2478930" cy="1041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ჰოსპიტალურ სერვისებზე ჯიბიდან გადახდების შემცირება, განსაკუთრებით უღარიბეს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ნაწილში</a:t>
              </a:r>
            </a:p>
          </p:txBody>
        </p:sp>
        <p:sp>
          <p:nvSpPr>
            <p:cNvPr id="119" name="Round Same Side Corner Rectangle 118"/>
            <p:cNvSpPr/>
            <p:nvPr/>
          </p:nvSpPr>
          <p:spPr>
            <a:xfrm>
              <a:off x="3542612" y="2525035"/>
              <a:ext cx="2609986" cy="662828"/>
            </a:xfrm>
            <a:prstGeom prst="round2SameRect">
              <a:avLst>
                <a:gd name="adj1" fmla="val 8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331867" y="2592263"/>
              <a:ext cx="997527" cy="849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1" name="Group 10"/>
            <p:cNvGrpSpPr>
              <a:grpSpLocks noChangeAspect="1"/>
            </p:cNvGrpSpPr>
            <p:nvPr/>
          </p:nvGrpSpPr>
          <p:grpSpPr bwMode="auto">
            <a:xfrm>
              <a:off x="4561108" y="2705912"/>
              <a:ext cx="518986" cy="521043"/>
              <a:chOff x="3556" y="636"/>
              <a:chExt cx="1009" cy="1013"/>
            </a:xfrm>
            <a:solidFill>
              <a:schemeClr val="accent2"/>
            </a:solidFill>
          </p:grpSpPr>
          <p:sp>
            <p:nvSpPr>
              <p:cNvPr id="152" name="Freeform 12"/>
              <p:cNvSpPr>
                <a:spLocks/>
              </p:cNvSpPr>
              <p:nvPr/>
            </p:nvSpPr>
            <p:spPr bwMode="auto">
              <a:xfrm>
                <a:off x="4450" y="906"/>
                <a:ext cx="113" cy="200"/>
              </a:xfrm>
              <a:custGeom>
                <a:avLst/>
                <a:gdLst>
                  <a:gd name="T0" fmla="*/ 227 w 452"/>
                  <a:gd name="T1" fmla="*/ 0 h 800"/>
                  <a:gd name="T2" fmla="*/ 277 w 452"/>
                  <a:gd name="T3" fmla="*/ 106 h 800"/>
                  <a:gd name="T4" fmla="*/ 323 w 452"/>
                  <a:gd name="T5" fmla="*/ 213 h 800"/>
                  <a:gd name="T6" fmla="*/ 362 w 452"/>
                  <a:gd name="T7" fmla="*/ 322 h 800"/>
                  <a:gd name="T8" fmla="*/ 394 w 452"/>
                  <a:gd name="T9" fmla="*/ 434 h 800"/>
                  <a:gd name="T10" fmla="*/ 420 w 452"/>
                  <a:gd name="T11" fmla="*/ 548 h 800"/>
                  <a:gd name="T12" fmla="*/ 440 w 452"/>
                  <a:gd name="T13" fmla="*/ 662 h 800"/>
                  <a:gd name="T14" fmla="*/ 452 w 452"/>
                  <a:gd name="T15" fmla="*/ 779 h 800"/>
                  <a:gd name="T16" fmla="*/ 198 w 452"/>
                  <a:gd name="T17" fmla="*/ 800 h 800"/>
                  <a:gd name="T18" fmla="*/ 187 w 452"/>
                  <a:gd name="T19" fmla="*/ 698 h 800"/>
                  <a:gd name="T20" fmla="*/ 170 w 452"/>
                  <a:gd name="T21" fmla="*/ 597 h 800"/>
                  <a:gd name="T22" fmla="*/ 147 w 452"/>
                  <a:gd name="T23" fmla="*/ 499 h 800"/>
                  <a:gd name="T24" fmla="*/ 119 w 452"/>
                  <a:gd name="T25" fmla="*/ 402 h 800"/>
                  <a:gd name="T26" fmla="*/ 84 w 452"/>
                  <a:gd name="T27" fmla="*/ 306 h 800"/>
                  <a:gd name="T28" fmla="*/ 46 w 452"/>
                  <a:gd name="T29" fmla="*/ 212 h 800"/>
                  <a:gd name="T30" fmla="*/ 0 w 452"/>
                  <a:gd name="T31" fmla="*/ 121 h 800"/>
                  <a:gd name="T32" fmla="*/ 227 w 452"/>
                  <a:gd name="T33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2" h="800">
                    <a:moveTo>
                      <a:pt x="227" y="0"/>
                    </a:moveTo>
                    <a:lnTo>
                      <a:pt x="277" y="106"/>
                    </a:lnTo>
                    <a:lnTo>
                      <a:pt x="323" y="213"/>
                    </a:lnTo>
                    <a:lnTo>
                      <a:pt x="362" y="322"/>
                    </a:lnTo>
                    <a:lnTo>
                      <a:pt x="394" y="434"/>
                    </a:lnTo>
                    <a:lnTo>
                      <a:pt x="420" y="548"/>
                    </a:lnTo>
                    <a:lnTo>
                      <a:pt x="440" y="662"/>
                    </a:lnTo>
                    <a:lnTo>
                      <a:pt x="452" y="779"/>
                    </a:lnTo>
                    <a:lnTo>
                      <a:pt x="198" y="800"/>
                    </a:lnTo>
                    <a:lnTo>
                      <a:pt x="187" y="698"/>
                    </a:lnTo>
                    <a:lnTo>
                      <a:pt x="170" y="597"/>
                    </a:lnTo>
                    <a:lnTo>
                      <a:pt x="147" y="499"/>
                    </a:lnTo>
                    <a:lnTo>
                      <a:pt x="119" y="402"/>
                    </a:lnTo>
                    <a:lnTo>
                      <a:pt x="84" y="306"/>
                    </a:lnTo>
                    <a:lnTo>
                      <a:pt x="46" y="212"/>
                    </a:lnTo>
                    <a:lnTo>
                      <a:pt x="0" y="121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3"/>
              <p:cNvSpPr>
                <a:spLocks/>
              </p:cNvSpPr>
              <p:nvPr/>
            </p:nvSpPr>
            <p:spPr bwMode="auto">
              <a:xfrm>
                <a:off x="3582" y="1283"/>
                <a:ext cx="149" cy="196"/>
              </a:xfrm>
              <a:custGeom>
                <a:avLst/>
                <a:gdLst>
                  <a:gd name="T0" fmla="*/ 242 w 596"/>
                  <a:gd name="T1" fmla="*/ 0 h 782"/>
                  <a:gd name="T2" fmla="*/ 278 w 596"/>
                  <a:gd name="T3" fmla="*/ 96 h 782"/>
                  <a:gd name="T4" fmla="*/ 317 w 596"/>
                  <a:gd name="T5" fmla="*/ 189 h 782"/>
                  <a:gd name="T6" fmla="*/ 363 w 596"/>
                  <a:gd name="T7" fmla="*/ 280 h 782"/>
                  <a:gd name="T8" fmla="*/ 414 w 596"/>
                  <a:gd name="T9" fmla="*/ 367 h 782"/>
                  <a:gd name="T10" fmla="*/ 470 w 596"/>
                  <a:gd name="T11" fmla="*/ 451 h 782"/>
                  <a:gd name="T12" fmla="*/ 530 w 596"/>
                  <a:gd name="T13" fmla="*/ 533 h 782"/>
                  <a:gd name="T14" fmla="*/ 596 w 596"/>
                  <a:gd name="T15" fmla="*/ 612 h 782"/>
                  <a:gd name="T16" fmla="*/ 405 w 596"/>
                  <a:gd name="T17" fmla="*/ 782 h 782"/>
                  <a:gd name="T18" fmla="*/ 330 w 596"/>
                  <a:gd name="T19" fmla="*/ 693 h 782"/>
                  <a:gd name="T20" fmla="*/ 260 w 596"/>
                  <a:gd name="T21" fmla="*/ 599 h 782"/>
                  <a:gd name="T22" fmla="*/ 196 w 596"/>
                  <a:gd name="T23" fmla="*/ 502 h 782"/>
                  <a:gd name="T24" fmla="*/ 139 w 596"/>
                  <a:gd name="T25" fmla="*/ 402 h 782"/>
                  <a:gd name="T26" fmla="*/ 87 w 596"/>
                  <a:gd name="T27" fmla="*/ 298 h 782"/>
                  <a:gd name="T28" fmla="*/ 40 w 596"/>
                  <a:gd name="T29" fmla="*/ 191 h 782"/>
                  <a:gd name="T30" fmla="*/ 0 w 596"/>
                  <a:gd name="T31" fmla="*/ 81 h 782"/>
                  <a:gd name="T32" fmla="*/ 242 w 596"/>
                  <a:gd name="T3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6" h="782">
                    <a:moveTo>
                      <a:pt x="242" y="0"/>
                    </a:moveTo>
                    <a:lnTo>
                      <a:pt x="278" y="96"/>
                    </a:lnTo>
                    <a:lnTo>
                      <a:pt x="317" y="189"/>
                    </a:lnTo>
                    <a:lnTo>
                      <a:pt x="363" y="280"/>
                    </a:lnTo>
                    <a:lnTo>
                      <a:pt x="414" y="367"/>
                    </a:lnTo>
                    <a:lnTo>
                      <a:pt x="470" y="451"/>
                    </a:lnTo>
                    <a:lnTo>
                      <a:pt x="530" y="533"/>
                    </a:lnTo>
                    <a:lnTo>
                      <a:pt x="596" y="612"/>
                    </a:lnTo>
                    <a:lnTo>
                      <a:pt x="405" y="782"/>
                    </a:lnTo>
                    <a:lnTo>
                      <a:pt x="330" y="693"/>
                    </a:lnTo>
                    <a:lnTo>
                      <a:pt x="260" y="599"/>
                    </a:lnTo>
                    <a:lnTo>
                      <a:pt x="196" y="502"/>
                    </a:lnTo>
                    <a:lnTo>
                      <a:pt x="139" y="402"/>
                    </a:lnTo>
                    <a:lnTo>
                      <a:pt x="87" y="298"/>
                    </a:lnTo>
                    <a:lnTo>
                      <a:pt x="40" y="191"/>
                    </a:lnTo>
                    <a:lnTo>
                      <a:pt x="0" y="81"/>
                    </a:lnTo>
                    <a:lnTo>
                      <a:pt x="2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4"/>
              <p:cNvSpPr>
                <a:spLocks/>
              </p:cNvSpPr>
              <p:nvPr/>
            </p:nvSpPr>
            <p:spPr bwMode="auto">
              <a:xfrm>
                <a:off x="3682" y="685"/>
                <a:ext cx="189" cy="165"/>
              </a:xfrm>
              <a:custGeom>
                <a:avLst/>
                <a:gdLst>
                  <a:gd name="T0" fmla="*/ 645 w 755"/>
                  <a:gd name="T1" fmla="*/ 0 h 658"/>
                  <a:gd name="T2" fmla="*/ 755 w 755"/>
                  <a:gd name="T3" fmla="*/ 232 h 658"/>
                  <a:gd name="T4" fmla="*/ 664 w 755"/>
                  <a:gd name="T5" fmla="*/ 278 h 658"/>
                  <a:gd name="T6" fmla="*/ 578 w 755"/>
                  <a:gd name="T7" fmla="*/ 330 h 658"/>
                  <a:gd name="T8" fmla="*/ 494 w 755"/>
                  <a:gd name="T9" fmla="*/ 386 h 658"/>
                  <a:gd name="T10" fmla="*/ 413 w 755"/>
                  <a:gd name="T11" fmla="*/ 447 h 658"/>
                  <a:gd name="T12" fmla="*/ 335 w 755"/>
                  <a:gd name="T13" fmla="*/ 513 h 658"/>
                  <a:gd name="T14" fmla="*/ 262 w 755"/>
                  <a:gd name="T15" fmla="*/ 582 h 658"/>
                  <a:gd name="T16" fmla="*/ 192 w 755"/>
                  <a:gd name="T17" fmla="*/ 658 h 658"/>
                  <a:gd name="T18" fmla="*/ 0 w 755"/>
                  <a:gd name="T19" fmla="*/ 488 h 658"/>
                  <a:gd name="T20" fmla="*/ 81 w 755"/>
                  <a:gd name="T21" fmla="*/ 402 h 658"/>
                  <a:gd name="T22" fmla="*/ 165 w 755"/>
                  <a:gd name="T23" fmla="*/ 321 h 658"/>
                  <a:gd name="T24" fmla="*/ 253 w 755"/>
                  <a:gd name="T25" fmla="*/ 247 h 658"/>
                  <a:gd name="T26" fmla="*/ 345 w 755"/>
                  <a:gd name="T27" fmla="*/ 177 h 658"/>
                  <a:gd name="T28" fmla="*/ 441 w 755"/>
                  <a:gd name="T29" fmla="*/ 112 h 658"/>
                  <a:gd name="T30" fmla="*/ 542 w 755"/>
                  <a:gd name="T31" fmla="*/ 53 h 658"/>
                  <a:gd name="T32" fmla="*/ 645 w 755"/>
                  <a:gd name="T33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5" h="658">
                    <a:moveTo>
                      <a:pt x="645" y="0"/>
                    </a:moveTo>
                    <a:lnTo>
                      <a:pt x="755" y="232"/>
                    </a:lnTo>
                    <a:lnTo>
                      <a:pt x="664" y="278"/>
                    </a:lnTo>
                    <a:lnTo>
                      <a:pt x="578" y="330"/>
                    </a:lnTo>
                    <a:lnTo>
                      <a:pt x="494" y="386"/>
                    </a:lnTo>
                    <a:lnTo>
                      <a:pt x="413" y="447"/>
                    </a:lnTo>
                    <a:lnTo>
                      <a:pt x="335" y="513"/>
                    </a:lnTo>
                    <a:lnTo>
                      <a:pt x="262" y="582"/>
                    </a:lnTo>
                    <a:lnTo>
                      <a:pt x="192" y="658"/>
                    </a:lnTo>
                    <a:lnTo>
                      <a:pt x="0" y="488"/>
                    </a:lnTo>
                    <a:lnTo>
                      <a:pt x="81" y="402"/>
                    </a:lnTo>
                    <a:lnTo>
                      <a:pt x="165" y="321"/>
                    </a:lnTo>
                    <a:lnTo>
                      <a:pt x="253" y="247"/>
                    </a:lnTo>
                    <a:lnTo>
                      <a:pt x="345" y="177"/>
                    </a:lnTo>
                    <a:lnTo>
                      <a:pt x="441" y="112"/>
                    </a:lnTo>
                    <a:lnTo>
                      <a:pt x="542" y="53"/>
                    </a:lnTo>
                    <a:lnTo>
                      <a:pt x="6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5"/>
              <p:cNvSpPr>
                <a:spLocks/>
              </p:cNvSpPr>
              <p:nvPr/>
            </p:nvSpPr>
            <p:spPr bwMode="auto">
              <a:xfrm>
                <a:off x="3570" y="839"/>
                <a:ext cx="138" cy="198"/>
              </a:xfrm>
              <a:custGeom>
                <a:avLst/>
                <a:gdLst>
                  <a:gd name="T0" fmla="*/ 346 w 550"/>
                  <a:gd name="T1" fmla="*/ 0 h 793"/>
                  <a:gd name="T2" fmla="*/ 550 w 550"/>
                  <a:gd name="T3" fmla="*/ 154 h 793"/>
                  <a:gd name="T4" fmla="*/ 492 w 550"/>
                  <a:gd name="T5" fmla="*/ 237 h 793"/>
                  <a:gd name="T6" fmla="*/ 437 w 550"/>
                  <a:gd name="T7" fmla="*/ 323 h 793"/>
                  <a:gd name="T8" fmla="*/ 389 w 550"/>
                  <a:gd name="T9" fmla="*/ 413 h 793"/>
                  <a:gd name="T10" fmla="*/ 346 w 550"/>
                  <a:gd name="T11" fmla="*/ 505 h 793"/>
                  <a:gd name="T12" fmla="*/ 308 w 550"/>
                  <a:gd name="T13" fmla="*/ 598 h 793"/>
                  <a:gd name="T14" fmla="*/ 276 w 550"/>
                  <a:gd name="T15" fmla="*/ 695 h 793"/>
                  <a:gd name="T16" fmla="*/ 249 w 550"/>
                  <a:gd name="T17" fmla="*/ 793 h 793"/>
                  <a:gd name="T18" fmla="*/ 0 w 550"/>
                  <a:gd name="T19" fmla="*/ 732 h 793"/>
                  <a:gd name="T20" fmla="*/ 31 w 550"/>
                  <a:gd name="T21" fmla="*/ 619 h 793"/>
                  <a:gd name="T22" fmla="*/ 68 w 550"/>
                  <a:gd name="T23" fmla="*/ 508 h 793"/>
                  <a:gd name="T24" fmla="*/ 111 w 550"/>
                  <a:gd name="T25" fmla="*/ 401 h 793"/>
                  <a:gd name="T26" fmla="*/ 161 w 550"/>
                  <a:gd name="T27" fmla="*/ 296 h 793"/>
                  <a:gd name="T28" fmla="*/ 217 w 550"/>
                  <a:gd name="T29" fmla="*/ 194 h 793"/>
                  <a:gd name="T30" fmla="*/ 279 w 550"/>
                  <a:gd name="T31" fmla="*/ 96 h 793"/>
                  <a:gd name="T32" fmla="*/ 346 w 550"/>
                  <a:gd name="T33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0" h="793">
                    <a:moveTo>
                      <a:pt x="346" y="0"/>
                    </a:moveTo>
                    <a:lnTo>
                      <a:pt x="550" y="154"/>
                    </a:lnTo>
                    <a:lnTo>
                      <a:pt x="492" y="237"/>
                    </a:lnTo>
                    <a:lnTo>
                      <a:pt x="437" y="323"/>
                    </a:lnTo>
                    <a:lnTo>
                      <a:pt x="389" y="413"/>
                    </a:lnTo>
                    <a:lnTo>
                      <a:pt x="346" y="505"/>
                    </a:lnTo>
                    <a:lnTo>
                      <a:pt x="308" y="598"/>
                    </a:lnTo>
                    <a:lnTo>
                      <a:pt x="276" y="695"/>
                    </a:lnTo>
                    <a:lnTo>
                      <a:pt x="249" y="793"/>
                    </a:lnTo>
                    <a:lnTo>
                      <a:pt x="0" y="732"/>
                    </a:lnTo>
                    <a:lnTo>
                      <a:pt x="31" y="619"/>
                    </a:lnTo>
                    <a:lnTo>
                      <a:pt x="68" y="508"/>
                    </a:lnTo>
                    <a:lnTo>
                      <a:pt x="111" y="401"/>
                    </a:lnTo>
                    <a:lnTo>
                      <a:pt x="161" y="296"/>
                    </a:lnTo>
                    <a:lnTo>
                      <a:pt x="217" y="194"/>
                    </a:lnTo>
                    <a:lnTo>
                      <a:pt x="279" y="96"/>
                    </a:lnTo>
                    <a:lnTo>
                      <a:pt x="3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6"/>
              <p:cNvSpPr>
                <a:spLocks/>
              </p:cNvSpPr>
              <p:nvPr/>
            </p:nvSpPr>
            <p:spPr bwMode="auto">
              <a:xfrm>
                <a:off x="3711" y="1462"/>
                <a:ext cx="193" cy="154"/>
              </a:xfrm>
              <a:custGeom>
                <a:avLst/>
                <a:gdLst>
                  <a:gd name="T0" fmla="*/ 176 w 772"/>
                  <a:gd name="T1" fmla="*/ 0 h 618"/>
                  <a:gd name="T2" fmla="*/ 251 w 772"/>
                  <a:gd name="T3" fmla="*/ 68 h 618"/>
                  <a:gd name="T4" fmla="*/ 331 w 772"/>
                  <a:gd name="T5" fmla="*/ 133 h 618"/>
                  <a:gd name="T6" fmla="*/ 414 w 772"/>
                  <a:gd name="T7" fmla="*/ 192 h 618"/>
                  <a:gd name="T8" fmla="*/ 499 w 772"/>
                  <a:gd name="T9" fmla="*/ 246 h 618"/>
                  <a:gd name="T10" fmla="*/ 587 w 772"/>
                  <a:gd name="T11" fmla="*/ 296 h 618"/>
                  <a:gd name="T12" fmla="*/ 678 w 772"/>
                  <a:gd name="T13" fmla="*/ 340 h 618"/>
                  <a:gd name="T14" fmla="*/ 772 w 772"/>
                  <a:gd name="T15" fmla="*/ 378 h 618"/>
                  <a:gd name="T16" fmla="*/ 681 w 772"/>
                  <a:gd name="T17" fmla="*/ 618 h 618"/>
                  <a:gd name="T18" fmla="*/ 573 w 772"/>
                  <a:gd name="T19" fmla="*/ 573 h 618"/>
                  <a:gd name="T20" fmla="*/ 469 w 772"/>
                  <a:gd name="T21" fmla="*/ 524 h 618"/>
                  <a:gd name="T22" fmla="*/ 368 w 772"/>
                  <a:gd name="T23" fmla="*/ 468 h 618"/>
                  <a:gd name="T24" fmla="*/ 271 w 772"/>
                  <a:gd name="T25" fmla="*/ 405 h 618"/>
                  <a:gd name="T26" fmla="*/ 177 w 772"/>
                  <a:gd name="T27" fmla="*/ 337 h 618"/>
                  <a:gd name="T28" fmla="*/ 87 w 772"/>
                  <a:gd name="T29" fmla="*/ 264 h 618"/>
                  <a:gd name="T30" fmla="*/ 0 w 772"/>
                  <a:gd name="T31" fmla="*/ 185 h 618"/>
                  <a:gd name="T32" fmla="*/ 176 w 772"/>
                  <a:gd name="T33" fmla="*/ 0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2" h="618">
                    <a:moveTo>
                      <a:pt x="176" y="0"/>
                    </a:moveTo>
                    <a:lnTo>
                      <a:pt x="251" y="68"/>
                    </a:lnTo>
                    <a:lnTo>
                      <a:pt x="331" y="133"/>
                    </a:lnTo>
                    <a:lnTo>
                      <a:pt x="414" y="192"/>
                    </a:lnTo>
                    <a:lnTo>
                      <a:pt x="499" y="246"/>
                    </a:lnTo>
                    <a:lnTo>
                      <a:pt x="587" y="296"/>
                    </a:lnTo>
                    <a:lnTo>
                      <a:pt x="678" y="340"/>
                    </a:lnTo>
                    <a:lnTo>
                      <a:pt x="772" y="378"/>
                    </a:lnTo>
                    <a:lnTo>
                      <a:pt x="681" y="618"/>
                    </a:lnTo>
                    <a:lnTo>
                      <a:pt x="573" y="573"/>
                    </a:lnTo>
                    <a:lnTo>
                      <a:pt x="469" y="524"/>
                    </a:lnTo>
                    <a:lnTo>
                      <a:pt x="368" y="468"/>
                    </a:lnTo>
                    <a:lnTo>
                      <a:pt x="271" y="405"/>
                    </a:lnTo>
                    <a:lnTo>
                      <a:pt x="177" y="337"/>
                    </a:lnTo>
                    <a:lnTo>
                      <a:pt x="87" y="264"/>
                    </a:lnTo>
                    <a:lnTo>
                      <a:pt x="0" y="185"/>
                    </a:lnTo>
                    <a:lnTo>
                      <a:pt x="1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"/>
              <p:cNvSpPr>
                <a:spLocks/>
              </p:cNvSpPr>
              <p:nvPr/>
            </p:nvSpPr>
            <p:spPr bwMode="auto">
              <a:xfrm>
                <a:off x="4340" y="1348"/>
                <a:ext cx="167" cy="187"/>
              </a:xfrm>
              <a:custGeom>
                <a:avLst/>
                <a:gdLst>
                  <a:gd name="T0" fmla="*/ 446 w 672"/>
                  <a:gd name="T1" fmla="*/ 0 h 747"/>
                  <a:gd name="T2" fmla="*/ 672 w 672"/>
                  <a:gd name="T3" fmla="*/ 119 h 747"/>
                  <a:gd name="T4" fmla="*/ 615 w 672"/>
                  <a:gd name="T5" fmla="*/ 221 h 747"/>
                  <a:gd name="T6" fmla="*/ 553 w 672"/>
                  <a:gd name="T7" fmla="*/ 319 h 747"/>
                  <a:gd name="T8" fmla="*/ 485 w 672"/>
                  <a:gd name="T9" fmla="*/ 413 h 747"/>
                  <a:gd name="T10" fmla="*/ 412 w 672"/>
                  <a:gd name="T11" fmla="*/ 503 h 747"/>
                  <a:gd name="T12" fmla="*/ 334 w 672"/>
                  <a:gd name="T13" fmla="*/ 589 h 747"/>
                  <a:gd name="T14" fmla="*/ 249 w 672"/>
                  <a:gd name="T15" fmla="*/ 670 h 747"/>
                  <a:gd name="T16" fmla="*/ 161 w 672"/>
                  <a:gd name="T17" fmla="*/ 747 h 747"/>
                  <a:gd name="T18" fmla="*/ 0 w 672"/>
                  <a:gd name="T19" fmla="*/ 548 h 747"/>
                  <a:gd name="T20" fmla="*/ 77 w 672"/>
                  <a:gd name="T21" fmla="*/ 481 h 747"/>
                  <a:gd name="T22" fmla="*/ 150 w 672"/>
                  <a:gd name="T23" fmla="*/ 410 h 747"/>
                  <a:gd name="T24" fmla="*/ 218 w 672"/>
                  <a:gd name="T25" fmla="*/ 336 h 747"/>
                  <a:gd name="T26" fmla="*/ 282 w 672"/>
                  <a:gd name="T27" fmla="*/ 257 h 747"/>
                  <a:gd name="T28" fmla="*/ 341 w 672"/>
                  <a:gd name="T29" fmla="*/ 175 h 747"/>
                  <a:gd name="T30" fmla="*/ 397 w 672"/>
                  <a:gd name="T31" fmla="*/ 89 h 747"/>
                  <a:gd name="T32" fmla="*/ 446 w 672"/>
                  <a:gd name="T33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2" h="747">
                    <a:moveTo>
                      <a:pt x="446" y="0"/>
                    </a:moveTo>
                    <a:lnTo>
                      <a:pt x="672" y="119"/>
                    </a:lnTo>
                    <a:lnTo>
                      <a:pt x="615" y="221"/>
                    </a:lnTo>
                    <a:lnTo>
                      <a:pt x="553" y="319"/>
                    </a:lnTo>
                    <a:lnTo>
                      <a:pt x="485" y="413"/>
                    </a:lnTo>
                    <a:lnTo>
                      <a:pt x="412" y="503"/>
                    </a:lnTo>
                    <a:lnTo>
                      <a:pt x="334" y="589"/>
                    </a:lnTo>
                    <a:lnTo>
                      <a:pt x="249" y="670"/>
                    </a:lnTo>
                    <a:lnTo>
                      <a:pt x="161" y="747"/>
                    </a:lnTo>
                    <a:lnTo>
                      <a:pt x="0" y="548"/>
                    </a:lnTo>
                    <a:lnTo>
                      <a:pt x="77" y="481"/>
                    </a:lnTo>
                    <a:lnTo>
                      <a:pt x="150" y="410"/>
                    </a:lnTo>
                    <a:lnTo>
                      <a:pt x="218" y="336"/>
                    </a:lnTo>
                    <a:lnTo>
                      <a:pt x="282" y="257"/>
                    </a:lnTo>
                    <a:lnTo>
                      <a:pt x="341" y="175"/>
                    </a:lnTo>
                    <a:lnTo>
                      <a:pt x="397" y="89"/>
                    </a:lnTo>
                    <a:lnTo>
                      <a:pt x="4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8"/>
              <p:cNvSpPr>
                <a:spLocks/>
              </p:cNvSpPr>
              <p:nvPr/>
            </p:nvSpPr>
            <p:spPr bwMode="auto">
              <a:xfrm>
                <a:off x="4466" y="1141"/>
                <a:ext cx="99" cy="200"/>
              </a:xfrm>
              <a:custGeom>
                <a:avLst/>
                <a:gdLst>
                  <a:gd name="T0" fmla="*/ 140 w 396"/>
                  <a:gd name="T1" fmla="*/ 0 h 798"/>
                  <a:gd name="T2" fmla="*/ 396 w 396"/>
                  <a:gd name="T3" fmla="*/ 0 h 798"/>
                  <a:gd name="T4" fmla="*/ 396 w 396"/>
                  <a:gd name="T5" fmla="*/ 5 h 798"/>
                  <a:gd name="T6" fmla="*/ 393 w 396"/>
                  <a:gd name="T7" fmla="*/ 122 h 798"/>
                  <a:gd name="T8" fmla="*/ 383 w 396"/>
                  <a:gd name="T9" fmla="*/ 239 h 798"/>
                  <a:gd name="T10" fmla="*/ 367 w 396"/>
                  <a:gd name="T11" fmla="*/ 354 h 798"/>
                  <a:gd name="T12" fmla="*/ 343 w 396"/>
                  <a:gd name="T13" fmla="*/ 467 h 798"/>
                  <a:gd name="T14" fmla="*/ 313 w 396"/>
                  <a:gd name="T15" fmla="*/ 579 h 798"/>
                  <a:gd name="T16" fmla="*/ 277 w 396"/>
                  <a:gd name="T17" fmla="*/ 690 h 798"/>
                  <a:gd name="T18" fmla="*/ 235 w 396"/>
                  <a:gd name="T19" fmla="*/ 798 h 798"/>
                  <a:gd name="T20" fmla="*/ 0 w 396"/>
                  <a:gd name="T21" fmla="*/ 699 h 798"/>
                  <a:gd name="T22" fmla="*/ 37 w 396"/>
                  <a:gd name="T23" fmla="*/ 603 h 798"/>
                  <a:gd name="T24" fmla="*/ 68 w 396"/>
                  <a:gd name="T25" fmla="*/ 507 h 798"/>
                  <a:gd name="T26" fmla="*/ 94 w 396"/>
                  <a:gd name="T27" fmla="*/ 409 h 798"/>
                  <a:gd name="T28" fmla="*/ 114 w 396"/>
                  <a:gd name="T29" fmla="*/ 309 h 798"/>
                  <a:gd name="T30" fmla="*/ 129 w 396"/>
                  <a:gd name="T31" fmla="*/ 209 h 798"/>
                  <a:gd name="T32" fmla="*/ 137 w 396"/>
                  <a:gd name="T33" fmla="*/ 107 h 798"/>
                  <a:gd name="T34" fmla="*/ 140 w 396"/>
                  <a:gd name="T35" fmla="*/ 5 h 798"/>
                  <a:gd name="T36" fmla="*/ 140 w 396"/>
                  <a:gd name="T37" fmla="*/ 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6" h="798">
                    <a:moveTo>
                      <a:pt x="140" y="0"/>
                    </a:moveTo>
                    <a:lnTo>
                      <a:pt x="396" y="0"/>
                    </a:lnTo>
                    <a:lnTo>
                      <a:pt x="396" y="5"/>
                    </a:lnTo>
                    <a:lnTo>
                      <a:pt x="393" y="122"/>
                    </a:lnTo>
                    <a:lnTo>
                      <a:pt x="383" y="239"/>
                    </a:lnTo>
                    <a:lnTo>
                      <a:pt x="367" y="354"/>
                    </a:lnTo>
                    <a:lnTo>
                      <a:pt x="343" y="467"/>
                    </a:lnTo>
                    <a:lnTo>
                      <a:pt x="313" y="579"/>
                    </a:lnTo>
                    <a:lnTo>
                      <a:pt x="277" y="690"/>
                    </a:lnTo>
                    <a:lnTo>
                      <a:pt x="235" y="798"/>
                    </a:lnTo>
                    <a:lnTo>
                      <a:pt x="0" y="699"/>
                    </a:lnTo>
                    <a:lnTo>
                      <a:pt x="37" y="603"/>
                    </a:lnTo>
                    <a:lnTo>
                      <a:pt x="68" y="507"/>
                    </a:lnTo>
                    <a:lnTo>
                      <a:pt x="94" y="409"/>
                    </a:lnTo>
                    <a:lnTo>
                      <a:pt x="114" y="309"/>
                    </a:lnTo>
                    <a:lnTo>
                      <a:pt x="129" y="209"/>
                    </a:lnTo>
                    <a:lnTo>
                      <a:pt x="137" y="107"/>
                    </a:lnTo>
                    <a:lnTo>
                      <a:pt x="140" y="5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9"/>
              <p:cNvSpPr>
                <a:spLocks/>
              </p:cNvSpPr>
              <p:nvPr/>
            </p:nvSpPr>
            <p:spPr bwMode="auto">
              <a:xfrm>
                <a:off x="3921" y="1567"/>
                <a:ext cx="201" cy="82"/>
              </a:xfrm>
              <a:custGeom>
                <a:avLst/>
                <a:gdLst>
                  <a:gd name="T0" fmla="*/ 71 w 804"/>
                  <a:gd name="T1" fmla="*/ 0 h 326"/>
                  <a:gd name="T2" fmla="*/ 166 w 804"/>
                  <a:gd name="T3" fmla="*/ 25 h 326"/>
                  <a:gd name="T4" fmla="*/ 264 w 804"/>
                  <a:gd name="T5" fmla="*/ 45 h 326"/>
                  <a:gd name="T6" fmla="*/ 362 w 804"/>
                  <a:gd name="T7" fmla="*/ 58 h 326"/>
                  <a:gd name="T8" fmla="*/ 461 w 804"/>
                  <a:gd name="T9" fmla="*/ 67 h 326"/>
                  <a:gd name="T10" fmla="*/ 560 w 804"/>
                  <a:gd name="T11" fmla="*/ 69 h 326"/>
                  <a:gd name="T12" fmla="*/ 668 w 804"/>
                  <a:gd name="T13" fmla="*/ 66 h 326"/>
                  <a:gd name="T14" fmla="*/ 774 w 804"/>
                  <a:gd name="T15" fmla="*/ 57 h 326"/>
                  <a:gd name="T16" fmla="*/ 804 w 804"/>
                  <a:gd name="T17" fmla="*/ 311 h 326"/>
                  <a:gd name="T18" fmla="*/ 724 w 804"/>
                  <a:gd name="T19" fmla="*/ 319 h 326"/>
                  <a:gd name="T20" fmla="*/ 642 w 804"/>
                  <a:gd name="T21" fmla="*/ 324 h 326"/>
                  <a:gd name="T22" fmla="*/ 560 w 804"/>
                  <a:gd name="T23" fmla="*/ 326 h 326"/>
                  <a:gd name="T24" fmla="*/ 446 w 804"/>
                  <a:gd name="T25" fmla="*/ 323 h 326"/>
                  <a:gd name="T26" fmla="*/ 333 w 804"/>
                  <a:gd name="T27" fmla="*/ 313 h 326"/>
                  <a:gd name="T28" fmla="*/ 221 w 804"/>
                  <a:gd name="T29" fmla="*/ 297 h 326"/>
                  <a:gd name="T30" fmla="*/ 109 w 804"/>
                  <a:gd name="T31" fmla="*/ 275 h 326"/>
                  <a:gd name="T32" fmla="*/ 0 w 804"/>
                  <a:gd name="T33" fmla="*/ 247 h 326"/>
                  <a:gd name="T34" fmla="*/ 71 w 804"/>
                  <a:gd name="T35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4" h="326">
                    <a:moveTo>
                      <a:pt x="71" y="0"/>
                    </a:moveTo>
                    <a:lnTo>
                      <a:pt x="166" y="25"/>
                    </a:lnTo>
                    <a:lnTo>
                      <a:pt x="264" y="45"/>
                    </a:lnTo>
                    <a:lnTo>
                      <a:pt x="362" y="58"/>
                    </a:lnTo>
                    <a:lnTo>
                      <a:pt x="461" y="67"/>
                    </a:lnTo>
                    <a:lnTo>
                      <a:pt x="560" y="69"/>
                    </a:lnTo>
                    <a:lnTo>
                      <a:pt x="668" y="66"/>
                    </a:lnTo>
                    <a:lnTo>
                      <a:pt x="774" y="57"/>
                    </a:lnTo>
                    <a:lnTo>
                      <a:pt x="804" y="311"/>
                    </a:lnTo>
                    <a:lnTo>
                      <a:pt x="724" y="319"/>
                    </a:lnTo>
                    <a:lnTo>
                      <a:pt x="642" y="324"/>
                    </a:lnTo>
                    <a:lnTo>
                      <a:pt x="560" y="326"/>
                    </a:lnTo>
                    <a:lnTo>
                      <a:pt x="446" y="323"/>
                    </a:lnTo>
                    <a:lnTo>
                      <a:pt x="333" y="313"/>
                    </a:lnTo>
                    <a:lnTo>
                      <a:pt x="221" y="297"/>
                    </a:lnTo>
                    <a:lnTo>
                      <a:pt x="109" y="275"/>
                    </a:lnTo>
                    <a:lnTo>
                      <a:pt x="0" y="247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20"/>
              <p:cNvSpPr>
                <a:spLocks/>
              </p:cNvSpPr>
              <p:nvPr/>
            </p:nvSpPr>
            <p:spPr bwMode="auto">
              <a:xfrm>
                <a:off x="4149" y="1507"/>
                <a:ext cx="198" cy="132"/>
              </a:xfrm>
              <a:custGeom>
                <a:avLst/>
                <a:gdLst>
                  <a:gd name="T0" fmla="*/ 648 w 793"/>
                  <a:gd name="T1" fmla="*/ 0 h 529"/>
                  <a:gd name="T2" fmla="*/ 793 w 793"/>
                  <a:gd name="T3" fmla="*/ 211 h 529"/>
                  <a:gd name="T4" fmla="*/ 695 w 793"/>
                  <a:gd name="T5" fmla="*/ 275 h 529"/>
                  <a:gd name="T6" fmla="*/ 595 w 793"/>
                  <a:gd name="T7" fmla="*/ 333 h 529"/>
                  <a:gd name="T8" fmla="*/ 491 w 793"/>
                  <a:gd name="T9" fmla="*/ 384 h 529"/>
                  <a:gd name="T10" fmla="*/ 384 w 793"/>
                  <a:gd name="T11" fmla="*/ 430 h 529"/>
                  <a:gd name="T12" fmla="*/ 275 w 793"/>
                  <a:gd name="T13" fmla="*/ 470 h 529"/>
                  <a:gd name="T14" fmla="*/ 165 w 793"/>
                  <a:gd name="T15" fmla="*/ 503 h 529"/>
                  <a:gd name="T16" fmla="*/ 51 w 793"/>
                  <a:gd name="T17" fmla="*/ 529 h 529"/>
                  <a:gd name="T18" fmla="*/ 0 w 793"/>
                  <a:gd name="T19" fmla="*/ 277 h 529"/>
                  <a:gd name="T20" fmla="*/ 100 w 793"/>
                  <a:gd name="T21" fmla="*/ 255 h 529"/>
                  <a:gd name="T22" fmla="*/ 196 w 793"/>
                  <a:gd name="T23" fmla="*/ 225 h 529"/>
                  <a:gd name="T24" fmla="*/ 292 w 793"/>
                  <a:gd name="T25" fmla="*/ 192 h 529"/>
                  <a:gd name="T26" fmla="*/ 384 w 793"/>
                  <a:gd name="T27" fmla="*/ 152 h 529"/>
                  <a:gd name="T28" fmla="*/ 475 w 793"/>
                  <a:gd name="T29" fmla="*/ 107 h 529"/>
                  <a:gd name="T30" fmla="*/ 563 w 793"/>
                  <a:gd name="T31" fmla="*/ 56 h 529"/>
                  <a:gd name="T32" fmla="*/ 648 w 793"/>
                  <a:gd name="T33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3" h="529">
                    <a:moveTo>
                      <a:pt x="648" y="0"/>
                    </a:moveTo>
                    <a:lnTo>
                      <a:pt x="793" y="211"/>
                    </a:lnTo>
                    <a:lnTo>
                      <a:pt x="695" y="275"/>
                    </a:lnTo>
                    <a:lnTo>
                      <a:pt x="595" y="333"/>
                    </a:lnTo>
                    <a:lnTo>
                      <a:pt x="491" y="384"/>
                    </a:lnTo>
                    <a:lnTo>
                      <a:pt x="384" y="430"/>
                    </a:lnTo>
                    <a:lnTo>
                      <a:pt x="275" y="470"/>
                    </a:lnTo>
                    <a:lnTo>
                      <a:pt x="165" y="503"/>
                    </a:lnTo>
                    <a:lnTo>
                      <a:pt x="51" y="529"/>
                    </a:lnTo>
                    <a:lnTo>
                      <a:pt x="0" y="277"/>
                    </a:lnTo>
                    <a:lnTo>
                      <a:pt x="100" y="255"/>
                    </a:lnTo>
                    <a:lnTo>
                      <a:pt x="196" y="225"/>
                    </a:lnTo>
                    <a:lnTo>
                      <a:pt x="292" y="192"/>
                    </a:lnTo>
                    <a:lnTo>
                      <a:pt x="384" y="152"/>
                    </a:lnTo>
                    <a:lnTo>
                      <a:pt x="475" y="107"/>
                    </a:lnTo>
                    <a:lnTo>
                      <a:pt x="563" y="56"/>
                    </a:lnTo>
                    <a:lnTo>
                      <a:pt x="6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21"/>
              <p:cNvSpPr>
                <a:spLocks/>
              </p:cNvSpPr>
              <p:nvPr/>
            </p:nvSpPr>
            <p:spPr bwMode="auto">
              <a:xfrm>
                <a:off x="3556" y="1062"/>
                <a:ext cx="77" cy="202"/>
              </a:xfrm>
              <a:custGeom>
                <a:avLst/>
                <a:gdLst>
                  <a:gd name="T0" fmla="*/ 25 w 307"/>
                  <a:gd name="T1" fmla="*/ 0 h 810"/>
                  <a:gd name="T2" fmla="*/ 278 w 307"/>
                  <a:gd name="T3" fmla="*/ 41 h 810"/>
                  <a:gd name="T4" fmla="*/ 265 w 307"/>
                  <a:gd name="T5" fmla="*/ 135 h 810"/>
                  <a:gd name="T6" fmla="*/ 258 w 307"/>
                  <a:gd name="T7" fmla="*/ 229 h 810"/>
                  <a:gd name="T8" fmla="*/ 255 w 307"/>
                  <a:gd name="T9" fmla="*/ 324 h 810"/>
                  <a:gd name="T10" fmla="*/ 259 w 307"/>
                  <a:gd name="T11" fmla="*/ 431 h 810"/>
                  <a:gd name="T12" fmla="*/ 269 w 307"/>
                  <a:gd name="T13" fmla="*/ 539 h 810"/>
                  <a:gd name="T14" fmla="*/ 284 w 307"/>
                  <a:gd name="T15" fmla="*/ 645 h 810"/>
                  <a:gd name="T16" fmla="*/ 307 w 307"/>
                  <a:gd name="T17" fmla="*/ 749 h 810"/>
                  <a:gd name="T18" fmla="*/ 58 w 307"/>
                  <a:gd name="T19" fmla="*/ 810 h 810"/>
                  <a:gd name="T20" fmla="*/ 33 w 307"/>
                  <a:gd name="T21" fmla="*/ 691 h 810"/>
                  <a:gd name="T22" fmla="*/ 15 w 307"/>
                  <a:gd name="T23" fmla="*/ 569 h 810"/>
                  <a:gd name="T24" fmla="*/ 4 w 307"/>
                  <a:gd name="T25" fmla="*/ 447 h 810"/>
                  <a:gd name="T26" fmla="*/ 0 w 307"/>
                  <a:gd name="T27" fmla="*/ 324 h 810"/>
                  <a:gd name="T28" fmla="*/ 2 w 307"/>
                  <a:gd name="T29" fmla="*/ 216 h 810"/>
                  <a:gd name="T30" fmla="*/ 11 w 307"/>
                  <a:gd name="T31" fmla="*/ 107 h 810"/>
                  <a:gd name="T32" fmla="*/ 25 w 307"/>
                  <a:gd name="T33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7" h="810">
                    <a:moveTo>
                      <a:pt x="25" y="0"/>
                    </a:moveTo>
                    <a:lnTo>
                      <a:pt x="278" y="41"/>
                    </a:lnTo>
                    <a:lnTo>
                      <a:pt x="265" y="135"/>
                    </a:lnTo>
                    <a:lnTo>
                      <a:pt x="258" y="229"/>
                    </a:lnTo>
                    <a:lnTo>
                      <a:pt x="255" y="324"/>
                    </a:lnTo>
                    <a:lnTo>
                      <a:pt x="259" y="431"/>
                    </a:lnTo>
                    <a:lnTo>
                      <a:pt x="269" y="539"/>
                    </a:lnTo>
                    <a:lnTo>
                      <a:pt x="284" y="645"/>
                    </a:lnTo>
                    <a:lnTo>
                      <a:pt x="307" y="749"/>
                    </a:lnTo>
                    <a:lnTo>
                      <a:pt x="58" y="810"/>
                    </a:lnTo>
                    <a:lnTo>
                      <a:pt x="33" y="691"/>
                    </a:lnTo>
                    <a:lnTo>
                      <a:pt x="15" y="569"/>
                    </a:lnTo>
                    <a:lnTo>
                      <a:pt x="4" y="447"/>
                    </a:lnTo>
                    <a:lnTo>
                      <a:pt x="0" y="324"/>
                    </a:lnTo>
                    <a:lnTo>
                      <a:pt x="2" y="216"/>
                    </a:lnTo>
                    <a:lnTo>
                      <a:pt x="11" y="107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22"/>
              <p:cNvSpPr>
                <a:spLocks/>
              </p:cNvSpPr>
              <p:nvPr/>
            </p:nvSpPr>
            <p:spPr bwMode="auto">
              <a:xfrm>
                <a:off x="3881" y="636"/>
                <a:ext cx="199" cy="93"/>
              </a:xfrm>
              <a:custGeom>
                <a:avLst/>
                <a:gdLst>
                  <a:gd name="T0" fmla="*/ 718 w 796"/>
                  <a:gd name="T1" fmla="*/ 0 h 373"/>
                  <a:gd name="T2" fmla="*/ 796 w 796"/>
                  <a:gd name="T3" fmla="*/ 2 h 373"/>
                  <a:gd name="T4" fmla="*/ 786 w 796"/>
                  <a:gd name="T5" fmla="*/ 258 h 373"/>
                  <a:gd name="T6" fmla="*/ 718 w 796"/>
                  <a:gd name="T7" fmla="*/ 257 h 373"/>
                  <a:gd name="T8" fmla="*/ 610 w 796"/>
                  <a:gd name="T9" fmla="*/ 260 h 373"/>
                  <a:gd name="T10" fmla="*/ 504 w 796"/>
                  <a:gd name="T11" fmla="*/ 270 h 373"/>
                  <a:gd name="T12" fmla="*/ 398 w 796"/>
                  <a:gd name="T13" fmla="*/ 286 h 373"/>
                  <a:gd name="T14" fmla="*/ 294 w 796"/>
                  <a:gd name="T15" fmla="*/ 308 h 373"/>
                  <a:gd name="T16" fmla="*/ 192 w 796"/>
                  <a:gd name="T17" fmla="*/ 337 h 373"/>
                  <a:gd name="T18" fmla="*/ 90 w 796"/>
                  <a:gd name="T19" fmla="*/ 373 h 373"/>
                  <a:gd name="T20" fmla="*/ 0 w 796"/>
                  <a:gd name="T21" fmla="*/ 133 h 373"/>
                  <a:gd name="T22" fmla="*/ 115 w 796"/>
                  <a:gd name="T23" fmla="*/ 93 h 373"/>
                  <a:gd name="T24" fmla="*/ 232 w 796"/>
                  <a:gd name="T25" fmla="*/ 59 h 373"/>
                  <a:gd name="T26" fmla="*/ 353 w 796"/>
                  <a:gd name="T27" fmla="*/ 33 h 373"/>
                  <a:gd name="T28" fmla="*/ 473 w 796"/>
                  <a:gd name="T29" fmla="*/ 15 h 373"/>
                  <a:gd name="T30" fmla="*/ 595 w 796"/>
                  <a:gd name="T31" fmla="*/ 3 h 373"/>
                  <a:gd name="T32" fmla="*/ 718 w 796"/>
                  <a:gd name="T33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6" h="373">
                    <a:moveTo>
                      <a:pt x="718" y="0"/>
                    </a:moveTo>
                    <a:lnTo>
                      <a:pt x="796" y="2"/>
                    </a:lnTo>
                    <a:lnTo>
                      <a:pt x="786" y="258"/>
                    </a:lnTo>
                    <a:lnTo>
                      <a:pt x="718" y="257"/>
                    </a:lnTo>
                    <a:lnTo>
                      <a:pt x="610" y="260"/>
                    </a:lnTo>
                    <a:lnTo>
                      <a:pt x="504" y="270"/>
                    </a:lnTo>
                    <a:lnTo>
                      <a:pt x="398" y="286"/>
                    </a:lnTo>
                    <a:lnTo>
                      <a:pt x="294" y="308"/>
                    </a:lnTo>
                    <a:lnTo>
                      <a:pt x="192" y="337"/>
                    </a:lnTo>
                    <a:lnTo>
                      <a:pt x="90" y="373"/>
                    </a:lnTo>
                    <a:lnTo>
                      <a:pt x="0" y="133"/>
                    </a:lnTo>
                    <a:lnTo>
                      <a:pt x="115" y="93"/>
                    </a:lnTo>
                    <a:lnTo>
                      <a:pt x="232" y="59"/>
                    </a:lnTo>
                    <a:lnTo>
                      <a:pt x="353" y="33"/>
                    </a:lnTo>
                    <a:lnTo>
                      <a:pt x="473" y="15"/>
                    </a:lnTo>
                    <a:lnTo>
                      <a:pt x="595" y="3"/>
                    </a:lnTo>
                    <a:lnTo>
                      <a:pt x="7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23"/>
              <p:cNvSpPr>
                <a:spLocks/>
              </p:cNvSpPr>
              <p:nvPr/>
            </p:nvSpPr>
            <p:spPr bwMode="auto">
              <a:xfrm>
                <a:off x="4113" y="639"/>
                <a:ext cx="199" cy="120"/>
              </a:xfrm>
              <a:custGeom>
                <a:avLst/>
                <a:gdLst>
                  <a:gd name="T0" fmla="*/ 31 w 797"/>
                  <a:gd name="T1" fmla="*/ 0 h 477"/>
                  <a:gd name="T2" fmla="*/ 147 w 797"/>
                  <a:gd name="T3" fmla="*/ 17 h 477"/>
                  <a:gd name="T4" fmla="*/ 261 w 797"/>
                  <a:gd name="T5" fmla="*/ 41 h 477"/>
                  <a:gd name="T6" fmla="*/ 372 w 797"/>
                  <a:gd name="T7" fmla="*/ 70 h 477"/>
                  <a:gd name="T8" fmla="*/ 482 w 797"/>
                  <a:gd name="T9" fmla="*/ 107 h 477"/>
                  <a:gd name="T10" fmla="*/ 589 w 797"/>
                  <a:gd name="T11" fmla="*/ 150 h 477"/>
                  <a:gd name="T12" fmla="*/ 694 w 797"/>
                  <a:gd name="T13" fmla="*/ 199 h 477"/>
                  <a:gd name="T14" fmla="*/ 797 w 797"/>
                  <a:gd name="T15" fmla="*/ 255 h 477"/>
                  <a:gd name="T16" fmla="*/ 669 w 797"/>
                  <a:gd name="T17" fmla="*/ 477 h 477"/>
                  <a:gd name="T18" fmla="*/ 580 w 797"/>
                  <a:gd name="T19" fmla="*/ 429 h 477"/>
                  <a:gd name="T20" fmla="*/ 489 w 797"/>
                  <a:gd name="T21" fmla="*/ 385 h 477"/>
                  <a:gd name="T22" fmla="*/ 394 w 797"/>
                  <a:gd name="T23" fmla="*/ 348 h 477"/>
                  <a:gd name="T24" fmla="*/ 299 w 797"/>
                  <a:gd name="T25" fmla="*/ 315 h 477"/>
                  <a:gd name="T26" fmla="*/ 201 w 797"/>
                  <a:gd name="T27" fmla="*/ 289 h 477"/>
                  <a:gd name="T28" fmla="*/ 102 w 797"/>
                  <a:gd name="T29" fmla="*/ 269 h 477"/>
                  <a:gd name="T30" fmla="*/ 0 w 797"/>
                  <a:gd name="T31" fmla="*/ 255 h 477"/>
                  <a:gd name="T32" fmla="*/ 31 w 797"/>
                  <a:gd name="T33" fmla="*/ 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7" h="477">
                    <a:moveTo>
                      <a:pt x="31" y="0"/>
                    </a:moveTo>
                    <a:lnTo>
                      <a:pt x="147" y="17"/>
                    </a:lnTo>
                    <a:lnTo>
                      <a:pt x="261" y="41"/>
                    </a:lnTo>
                    <a:lnTo>
                      <a:pt x="372" y="70"/>
                    </a:lnTo>
                    <a:lnTo>
                      <a:pt x="482" y="107"/>
                    </a:lnTo>
                    <a:lnTo>
                      <a:pt x="589" y="150"/>
                    </a:lnTo>
                    <a:lnTo>
                      <a:pt x="694" y="199"/>
                    </a:lnTo>
                    <a:lnTo>
                      <a:pt x="797" y="255"/>
                    </a:lnTo>
                    <a:lnTo>
                      <a:pt x="669" y="477"/>
                    </a:lnTo>
                    <a:lnTo>
                      <a:pt x="580" y="429"/>
                    </a:lnTo>
                    <a:lnTo>
                      <a:pt x="489" y="385"/>
                    </a:lnTo>
                    <a:lnTo>
                      <a:pt x="394" y="348"/>
                    </a:lnTo>
                    <a:lnTo>
                      <a:pt x="299" y="315"/>
                    </a:lnTo>
                    <a:lnTo>
                      <a:pt x="201" y="289"/>
                    </a:lnTo>
                    <a:lnTo>
                      <a:pt x="102" y="269"/>
                    </a:lnTo>
                    <a:lnTo>
                      <a:pt x="0" y="255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24"/>
              <p:cNvSpPr>
                <a:spLocks/>
              </p:cNvSpPr>
              <p:nvPr/>
            </p:nvSpPr>
            <p:spPr bwMode="auto">
              <a:xfrm>
                <a:off x="4310" y="725"/>
                <a:ext cx="177" cy="180"/>
              </a:xfrm>
              <a:custGeom>
                <a:avLst/>
                <a:gdLst>
                  <a:gd name="T0" fmla="*/ 145 w 706"/>
                  <a:gd name="T1" fmla="*/ 0 h 721"/>
                  <a:gd name="T2" fmla="*/ 239 w 706"/>
                  <a:gd name="T3" fmla="*/ 69 h 721"/>
                  <a:gd name="T4" fmla="*/ 329 w 706"/>
                  <a:gd name="T5" fmla="*/ 143 h 721"/>
                  <a:gd name="T6" fmla="*/ 413 w 706"/>
                  <a:gd name="T7" fmla="*/ 222 h 721"/>
                  <a:gd name="T8" fmla="*/ 494 w 706"/>
                  <a:gd name="T9" fmla="*/ 306 h 721"/>
                  <a:gd name="T10" fmla="*/ 569 w 706"/>
                  <a:gd name="T11" fmla="*/ 394 h 721"/>
                  <a:gd name="T12" fmla="*/ 640 w 706"/>
                  <a:gd name="T13" fmla="*/ 486 h 721"/>
                  <a:gd name="T14" fmla="*/ 706 w 706"/>
                  <a:gd name="T15" fmla="*/ 583 h 721"/>
                  <a:gd name="T16" fmla="*/ 490 w 706"/>
                  <a:gd name="T17" fmla="*/ 721 h 721"/>
                  <a:gd name="T18" fmla="*/ 433 w 706"/>
                  <a:gd name="T19" fmla="*/ 636 h 721"/>
                  <a:gd name="T20" fmla="*/ 371 w 706"/>
                  <a:gd name="T21" fmla="*/ 555 h 721"/>
                  <a:gd name="T22" fmla="*/ 306 w 706"/>
                  <a:gd name="T23" fmla="*/ 478 h 721"/>
                  <a:gd name="T24" fmla="*/ 235 w 706"/>
                  <a:gd name="T25" fmla="*/ 405 h 721"/>
                  <a:gd name="T26" fmla="*/ 161 w 706"/>
                  <a:gd name="T27" fmla="*/ 337 h 721"/>
                  <a:gd name="T28" fmla="*/ 83 w 706"/>
                  <a:gd name="T29" fmla="*/ 271 h 721"/>
                  <a:gd name="T30" fmla="*/ 0 w 706"/>
                  <a:gd name="T31" fmla="*/ 211 h 721"/>
                  <a:gd name="T32" fmla="*/ 145 w 706"/>
                  <a:gd name="T33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6" h="721">
                    <a:moveTo>
                      <a:pt x="145" y="0"/>
                    </a:moveTo>
                    <a:lnTo>
                      <a:pt x="239" y="69"/>
                    </a:lnTo>
                    <a:lnTo>
                      <a:pt x="329" y="143"/>
                    </a:lnTo>
                    <a:lnTo>
                      <a:pt x="413" y="222"/>
                    </a:lnTo>
                    <a:lnTo>
                      <a:pt x="494" y="306"/>
                    </a:lnTo>
                    <a:lnTo>
                      <a:pt x="569" y="394"/>
                    </a:lnTo>
                    <a:lnTo>
                      <a:pt x="640" y="486"/>
                    </a:lnTo>
                    <a:lnTo>
                      <a:pt x="706" y="583"/>
                    </a:lnTo>
                    <a:lnTo>
                      <a:pt x="490" y="721"/>
                    </a:lnTo>
                    <a:lnTo>
                      <a:pt x="433" y="636"/>
                    </a:lnTo>
                    <a:lnTo>
                      <a:pt x="371" y="555"/>
                    </a:lnTo>
                    <a:lnTo>
                      <a:pt x="306" y="478"/>
                    </a:lnTo>
                    <a:lnTo>
                      <a:pt x="235" y="405"/>
                    </a:lnTo>
                    <a:lnTo>
                      <a:pt x="161" y="337"/>
                    </a:lnTo>
                    <a:lnTo>
                      <a:pt x="83" y="271"/>
                    </a:lnTo>
                    <a:lnTo>
                      <a:pt x="0" y="211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25"/>
              <p:cNvSpPr>
                <a:spLocks noEditPoints="1"/>
              </p:cNvSpPr>
              <p:nvPr/>
            </p:nvSpPr>
            <p:spPr bwMode="auto">
              <a:xfrm>
                <a:off x="3703" y="783"/>
                <a:ext cx="715" cy="719"/>
              </a:xfrm>
              <a:custGeom>
                <a:avLst/>
                <a:gdLst>
                  <a:gd name="T0" fmla="*/ 1234 w 2862"/>
                  <a:gd name="T1" fmla="*/ 170 h 2873"/>
                  <a:gd name="T2" fmla="*/ 957 w 2862"/>
                  <a:gd name="T3" fmla="*/ 245 h 2873"/>
                  <a:gd name="T4" fmla="*/ 708 w 2862"/>
                  <a:gd name="T5" fmla="*/ 380 h 2873"/>
                  <a:gd name="T6" fmla="*/ 496 w 2862"/>
                  <a:gd name="T7" fmla="*/ 564 h 2873"/>
                  <a:gd name="T8" fmla="*/ 329 w 2862"/>
                  <a:gd name="T9" fmla="*/ 790 h 2873"/>
                  <a:gd name="T10" fmla="*/ 213 w 2862"/>
                  <a:gd name="T11" fmla="*/ 1050 h 2873"/>
                  <a:gd name="T12" fmla="*/ 158 w 2862"/>
                  <a:gd name="T13" fmla="*/ 1336 h 2873"/>
                  <a:gd name="T14" fmla="*/ 169 w 2862"/>
                  <a:gd name="T15" fmla="*/ 1635 h 2873"/>
                  <a:gd name="T16" fmla="*/ 246 w 2862"/>
                  <a:gd name="T17" fmla="*/ 1913 h 2873"/>
                  <a:gd name="T18" fmla="*/ 379 w 2862"/>
                  <a:gd name="T19" fmla="*/ 2163 h 2873"/>
                  <a:gd name="T20" fmla="*/ 563 w 2862"/>
                  <a:gd name="T21" fmla="*/ 2376 h 2873"/>
                  <a:gd name="T22" fmla="*/ 787 w 2862"/>
                  <a:gd name="T23" fmla="*/ 2544 h 2873"/>
                  <a:gd name="T24" fmla="*/ 1046 w 2862"/>
                  <a:gd name="T25" fmla="*/ 2659 h 2873"/>
                  <a:gd name="T26" fmla="*/ 1332 w 2862"/>
                  <a:gd name="T27" fmla="*/ 2715 h 2873"/>
                  <a:gd name="T28" fmla="*/ 1629 w 2862"/>
                  <a:gd name="T29" fmla="*/ 2704 h 2873"/>
                  <a:gd name="T30" fmla="*/ 1907 w 2862"/>
                  <a:gd name="T31" fmla="*/ 2627 h 2873"/>
                  <a:gd name="T32" fmla="*/ 2155 w 2862"/>
                  <a:gd name="T33" fmla="*/ 2493 h 2873"/>
                  <a:gd name="T34" fmla="*/ 2366 w 2862"/>
                  <a:gd name="T35" fmla="*/ 2310 h 2873"/>
                  <a:gd name="T36" fmla="*/ 2535 w 2862"/>
                  <a:gd name="T37" fmla="*/ 2083 h 2873"/>
                  <a:gd name="T38" fmla="*/ 2650 w 2862"/>
                  <a:gd name="T39" fmla="*/ 1824 h 2873"/>
                  <a:gd name="T40" fmla="*/ 2705 w 2862"/>
                  <a:gd name="T41" fmla="*/ 1536 h 2873"/>
                  <a:gd name="T42" fmla="*/ 2693 w 2862"/>
                  <a:gd name="T43" fmla="*/ 1239 h 2873"/>
                  <a:gd name="T44" fmla="*/ 2618 w 2862"/>
                  <a:gd name="T45" fmla="*/ 960 h 2873"/>
                  <a:gd name="T46" fmla="*/ 2484 w 2862"/>
                  <a:gd name="T47" fmla="*/ 710 h 2873"/>
                  <a:gd name="T48" fmla="*/ 2301 w 2862"/>
                  <a:gd name="T49" fmla="*/ 498 h 2873"/>
                  <a:gd name="T50" fmla="*/ 2075 w 2862"/>
                  <a:gd name="T51" fmla="*/ 330 h 2873"/>
                  <a:gd name="T52" fmla="*/ 1816 w 2862"/>
                  <a:gd name="T53" fmla="*/ 213 h 2873"/>
                  <a:gd name="T54" fmla="*/ 1531 w 2862"/>
                  <a:gd name="T55" fmla="*/ 158 h 2873"/>
                  <a:gd name="T56" fmla="*/ 1538 w 2862"/>
                  <a:gd name="T57" fmla="*/ 4 h 2873"/>
                  <a:gd name="T58" fmla="*/ 1844 w 2862"/>
                  <a:gd name="T59" fmla="*/ 61 h 2873"/>
                  <a:gd name="T60" fmla="*/ 2124 w 2862"/>
                  <a:gd name="T61" fmla="*/ 179 h 2873"/>
                  <a:gd name="T62" fmla="*/ 2370 w 2862"/>
                  <a:gd name="T63" fmla="*/ 352 h 2873"/>
                  <a:gd name="T64" fmla="*/ 2573 w 2862"/>
                  <a:gd name="T65" fmla="*/ 572 h 2873"/>
                  <a:gd name="T66" fmla="*/ 2729 w 2862"/>
                  <a:gd name="T67" fmla="*/ 831 h 2873"/>
                  <a:gd name="T68" fmla="*/ 2827 w 2862"/>
                  <a:gd name="T69" fmla="*/ 1122 h 2873"/>
                  <a:gd name="T70" fmla="*/ 2862 w 2862"/>
                  <a:gd name="T71" fmla="*/ 1437 h 2873"/>
                  <a:gd name="T72" fmla="*/ 2827 w 2862"/>
                  <a:gd name="T73" fmla="*/ 1751 h 2873"/>
                  <a:gd name="T74" fmla="*/ 2729 w 2862"/>
                  <a:gd name="T75" fmla="*/ 2041 h 2873"/>
                  <a:gd name="T76" fmla="*/ 2573 w 2862"/>
                  <a:gd name="T77" fmla="*/ 2300 h 2873"/>
                  <a:gd name="T78" fmla="*/ 2370 w 2862"/>
                  <a:gd name="T79" fmla="*/ 2520 h 2873"/>
                  <a:gd name="T80" fmla="*/ 2124 w 2862"/>
                  <a:gd name="T81" fmla="*/ 2693 h 2873"/>
                  <a:gd name="T82" fmla="*/ 1844 w 2862"/>
                  <a:gd name="T83" fmla="*/ 2812 h 2873"/>
                  <a:gd name="T84" fmla="*/ 1538 w 2862"/>
                  <a:gd name="T85" fmla="*/ 2869 h 2873"/>
                  <a:gd name="T86" fmla="*/ 1220 w 2862"/>
                  <a:gd name="T87" fmla="*/ 2857 h 2873"/>
                  <a:gd name="T88" fmla="*/ 922 w 2862"/>
                  <a:gd name="T89" fmla="*/ 2779 h 2873"/>
                  <a:gd name="T90" fmla="*/ 653 w 2862"/>
                  <a:gd name="T91" fmla="*/ 2642 h 2873"/>
                  <a:gd name="T92" fmla="*/ 420 w 2862"/>
                  <a:gd name="T93" fmla="*/ 2452 h 2873"/>
                  <a:gd name="T94" fmla="*/ 232 w 2862"/>
                  <a:gd name="T95" fmla="*/ 2218 h 2873"/>
                  <a:gd name="T96" fmla="*/ 94 w 2862"/>
                  <a:gd name="T97" fmla="*/ 1948 h 2873"/>
                  <a:gd name="T98" fmla="*/ 16 w 2862"/>
                  <a:gd name="T99" fmla="*/ 1648 h 2873"/>
                  <a:gd name="T100" fmla="*/ 4 w 2862"/>
                  <a:gd name="T101" fmla="*/ 1330 h 2873"/>
                  <a:gd name="T102" fmla="*/ 61 w 2862"/>
                  <a:gd name="T103" fmla="*/ 1023 h 2873"/>
                  <a:gd name="T104" fmla="*/ 180 w 2862"/>
                  <a:gd name="T105" fmla="*/ 742 h 2873"/>
                  <a:gd name="T106" fmla="*/ 352 w 2862"/>
                  <a:gd name="T107" fmla="*/ 494 h 2873"/>
                  <a:gd name="T108" fmla="*/ 571 w 2862"/>
                  <a:gd name="T109" fmla="*/ 290 h 2873"/>
                  <a:gd name="T110" fmla="*/ 829 w 2862"/>
                  <a:gd name="T111" fmla="*/ 133 h 2873"/>
                  <a:gd name="T112" fmla="*/ 1118 w 2862"/>
                  <a:gd name="T113" fmla="*/ 35 h 2873"/>
                  <a:gd name="T114" fmla="*/ 1431 w 2862"/>
                  <a:gd name="T115" fmla="*/ 0 h 2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62" h="2873">
                    <a:moveTo>
                      <a:pt x="1431" y="155"/>
                    </a:moveTo>
                    <a:lnTo>
                      <a:pt x="1332" y="158"/>
                    </a:lnTo>
                    <a:lnTo>
                      <a:pt x="1234" y="170"/>
                    </a:lnTo>
                    <a:lnTo>
                      <a:pt x="1139" y="188"/>
                    </a:lnTo>
                    <a:lnTo>
                      <a:pt x="1046" y="213"/>
                    </a:lnTo>
                    <a:lnTo>
                      <a:pt x="957" y="245"/>
                    </a:lnTo>
                    <a:lnTo>
                      <a:pt x="870" y="285"/>
                    </a:lnTo>
                    <a:lnTo>
                      <a:pt x="787" y="330"/>
                    </a:lnTo>
                    <a:lnTo>
                      <a:pt x="708" y="380"/>
                    </a:lnTo>
                    <a:lnTo>
                      <a:pt x="633" y="436"/>
                    </a:lnTo>
                    <a:lnTo>
                      <a:pt x="563" y="498"/>
                    </a:lnTo>
                    <a:lnTo>
                      <a:pt x="496" y="564"/>
                    </a:lnTo>
                    <a:lnTo>
                      <a:pt x="435" y="635"/>
                    </a:lnTo>
                    <a:lnTo>
                      <a:pt x="379" y="710"/>
                    </a:lnTo>
                    <a:lnTo>
                      <a:pt x="329" y="790"/>
                    </a:lnTo>
                    <a:lnTo>
                      <a:pt x="284" y="873"/>
                    </a:lnTo>
                    <a:lnTo>
                      <a:pt x="246" y="960"/>
                    </a:lnTo>
                    <a:lnTo>
                      <a:pt x="213" y="1050"/>
                    </a:lnTo>
                    <a:lnTo>
                      <a:pt x="187" y="1143"/>
                    </a:lnTo>
                    <a:lnTo>
                      <a:pt x="169" y="1239"/>
                    </a:lnTo>
                    <a:lnTo>
                      <a:pt x="158" y="1336"/>
                    </a:lnTo>
                    <a:lnTo>
                      <a:pt x="154" y="1437"/>
                    </a:lnTo>
                    <a:lnTo>
                      <a:pt x="158" y="1536"/>
                    </a:lnTo>
                    <a:lnTo>
                      <a:pt x="169" y="1635"/>
                    </a:lnTo>
                    <a:lnTo>
                      <a:pt x="187" y="1730"/>
                    </a:lnTo>
                    <a:lnTo>
                      <a:pt x="213" y="1824"/>
                    </a:lnTo>
                    <a:lnTo>
                      <a:pt x="246" y="1913"/>
                    </a:lnTo>
                    <a:lnTo>
                      <a:pt x="284" y="2000"/>
                    </a:lnTo>
                    <a:lnTo>
                      <a:pt x="329" y="2083"/>
                    </a:lnTo>
                    <a:lnTo>
                      <a:pt x="379" y="2163"/>
                    </a:lnTo>
                    <a:lnTo>
                      <a:pt x="435" y="2238"/>
                    </a:lnTo>
                    <a:lnTo>
                      <a:pt x="496" y="2310"/>
                    </a:lnTo>
                    <a:lnTo>
                      <a:pt x="563" y="2376"/>
                    </a:lnTo>
                    <a:lnTo>
                      <a:pt x="633" y="2437"/>
                    </a:lnTo>
                    <a:lnTo>
                      <a:pt x="708" y="2493"/>
                    </a:lnTo>
                    <a:lnTo>
                      <a:pt x="787" y="2544"/>
                    </a:lnTo>
                    <a:lnTo>
                      <a:pt x="870" y="2588"/>
                    </a:lnTo>
                    <a:lnTo>
                      <a:pt x="957" y="2627"/>
                    </a:lnTo>
                    <a:lnTo>
                      <a:pt x="1046" y="2659"/>
                    </a:lnTo>
                    <a:lnTo>
                      <a:pt x="1139" y="2685"/>
                    </a:lnTo>
                    <a:lnTo>
                      <a:pt x="1234" y="2704"/>
                    </a:lnTo>
                    <a:lnTo>
                      <a:pt x="1332" y="2715"/>
                    </a:lnTo>
                    <a:lnTo>
                      <a:pt x="1431" y="2719"/>
                    </a:lnTo>
                    <a:lnTo>
                      <a:pt x="1531" y="2715"/>
                    </a:lnTo>
                    <a:lnTo>
                      <a:pt x="1629" y="2704"/>
                    </a:lnTo>
                    <a:lnTo>
                      <a:pt x="1723" y="2685"/>
                    </a:lnTo>
                    <a:lnTo>
                      <a:pt x="1816" y="2659"/>
                    </a:lnTo>
                    <a:lnTo>
                      <a:pt x="1907" y="2627"/>
                    </a:lnTo>
                    <a:lnTo>
                      <a:pt x="1992" y="2588"/>
                    </a:lnTo>
                    <a:lnTo>
                      <a:pt x="2075" y="2544"/>
                    </a:lnTo>
                    <a:lnTo>
                      <a:pt x="2155" y="2493"/>
                    </a:lnTo>
                    <a:lnTo>
                      <a:pt x="2230" y="2437"/>
                    </a:lnTo>
                    <a:lnTo>
                      <a:pt x="2301" y="2376"/>
                    </a:lnTo>
                    <a:lnTo>
                      <a:pt x="2366" y="2310"/>
                    </a:lnTo>
                    <a:lnTo>
                      <a:pt x="2428" y="2238"/>
                    </a:lnTo>
                    <a:lnTo>
                      <a:pt x="2484" y="2163"/>
                    </a:lnTo>
                    <a:lnTo>
                      <a:pt x="2535" y="2083"/>
                    </a:lnTo>
                    <a:lnTo>
                      <a:pt x="2580" y="2000"/>
                    </a:lnTo>
                    <a:lnTo>
                      <a:pt x="2618" y="1913"/>
                    </a:lnTo>
                    <a:lnTo>
                      <a:pt x="2650" y="1824"/>
                    </a:lnTo>
                    <a:lnTo>
                      <a:pt x="2675" y="1730"/>
                    </a:lnTo>
                    <a:lnTo>
                      <a:pt x="2693" y="1635"/>
                    </a:lnTo>
                    <a:lnTo>
                      <a:pt x="2705" y="1536"/>
                    </a:lnTo>
                    <a:lnTo>
                      <a:pt x="2708" y="1437"/>
                    </a:lnTo>
                    <a:lnTo>
                      <a:pt x="2705" y="1336"/>
                    </a:lnTo>
                    <a:lnTo>
                      <a:pt x="2693" y="1239"/>
                    </a:lnTo>
                    <a:lnTo>
                      <a:pt x="2675" y="1143"/>
                    </a:lnTo>
                    <a:lnTo>
                      <a:pt x="2650" y="1050"/>
                    </a:lnTo>
                    <a:lnTo>
                      <a:pt x="2618" y="960"/>
                    </a:lnTo>
                    <a:lnTo>
                      <a:pt x="2580" y="873"/>
                    </a:lnTo>
                    <a:lnTo>
                      <a:pt x="2535" y="790"/>
                    </a:lnTo>
                    <a:lnTo>
                      <a:pt x="2484" y="710"/>
                    </a:lnTo>
                    <a:lnTo>
                      <a:pt x="2428" y="635"/>
                    </a:lnTo>
                    <a:lnTo>
                      <a:pt x="2366" y="564"/>
                    </a:lnTo>
                    <a:lnTo>
                      <a:pt x="2301" y="498"/>
                    </a:lnTo>
                    <a:lnTo>
                      <a:pt x="2230" y="436"/>
                    </a:lnTo>
                    <a:lnTo>
                      <a:pt x="2155" y="380"/>
                    </a:lnTo>
                    <a:lnTo>
                      <a:pt x="2075" y="330"/>
                    </a:lnTo>
                    <a:lnTo>
                      <a:pt x="1992" y="285"/>
                    </a:lnTo>
                    <a:lnTo>
                      <a:pt x="1907" y="245"/>
                    </a:lnTo>
                    <a:lnTo>
                      <a:pt x="1816" y="213"/>
                    </a:lnTo>
                    <a:lnTo>
                      <a:pt x="1723" y="188"/>
                    </a:lnTo>
                    <a:lnTo>
                      <a:pt x="1629" y="170"/>
                    </a:lnTo>
                    <a:lnTo>
                      <a:pt x="1531" y="158"/>
                    </a:lnTo>
                    <a:lnTo>
                      <a:pt x="1431" y="155"/>
                    </a:lnTo>
                    <a:close/>
                    <a:moveTo>
                      <a:pt x="1431" y="0"/>
                    </a:moveTo>
                    <a:lnTo>
                      <a:pt x="1538" y="4"/>
                    </a:lnTo>
                    <a:lnTo>
                      <a:pt x="1643" y="15"/>
                    </a:lnTo>
                    <a:lnTo>
                      <a:pt x="1745" y="35"/>
                    </a:lnTo>
                    <a:lnTo>
                      <a:pt x="1844" y="61"/>
                    </a:lnTo>
                    <a:lnTo>
                      <a:pt x="1940" y="94"/>
                    </a:lnTo>
                    <a:lnTo>
                      <a:pt x="2034" y="133"/>
                    </a:lnTo>
                    <a:lnTo>
                      <a:pt x="2124" y="179"/>
                    </a:lnTo>
                    <a:lnTo>
                      <a:pt x="2210" y="232"/>
                    </a:lnTo>
                    <a:lnTo>
                      <a:pt x="2292" y="290"/>
                    </a:lnTo>
                    <a:lnTo>
                      <a:pt x="2370" y="352"/>
                    </a:lnTo>
                    <a:lnTo>
                      <a:pt x="2443" y="421"/>
                    </a:lnTo>
                    <a:lnTo>
                      <a:pt x="2511" y="494"/>
                    </a:lnTo>
                    <a:lnTo>
                      <a:pt x="2573" y="572"/>
                    </a:lnTo>
                    <a:lnTo>
                      <a:pt x="2632" y="655"/>
                    </a:lnTo>
                    <a:lnTo>
                      <a:pt x="2684" y="742"/>
                    </a:lnTo>
                    <a:lnTo>
                      <a:pt x="2729" y="831"/>
                    </a:lnTo>
                    <a:lnTo>
                      <a:pt x="2769" y="926"/>
                    </a:lnTo>
                    <a:lnTo>
                      <a:pt x="2801" y="1023"/>
                    </a:lnTo>
                    <a:lnTo>
                      <a:pt x="2827" y="1122"/>
                    </a:lnTo>
                    <a:lnTo>
                      <a:pt x="2847" y="1224"/>
                    </a:lnTo>
                    <a:lnTo>
                      <a:pt x="2858" y="1330"/>
                    </a:lnTo>
                    <a:lnTo>
                      <a:pt x="2862" y="1437"/>
                    </a:lnTo>
                    <a:lnTo>
                      <a:pt x="2858" y="1544"/>
                    </a:lnTo>
                    <a:lnTo>
                      <a:pt x="2847" y="1648"/>
                    </a:lnTo>
                    <a:lnTo>
                      <a:pt x="2827" y="1751"/>
                    </a:lnTo>
                    <a:lnTo>
                      <a:pt x="2801" y="1851"/>
                    </a:lnTo>
                    <a:lnTo>
                      <a:pt x="2769" y="1948"/>
                    </a:lnTo>
                    <a:lnTo>
                      <a:pt x="2729" y="2041"/>
                    </a:lnTo>
                    <a:lnTo>
                      <a:pt x="2684" y="2132"/>
                    </a:lnTo>
                    <a:lnTo>
                      <a:pt x="2632" y="2218"/>
                    </a:lnTo>
                    <a:lnTo>
                      <a:pt x="2573" y="2300"/>
                    </a:lnTo>
                    <a:lnTo>
                      <a:pt x="2511" y="2378"/>
                    </a:lnTo>
                    <a:lnTo>
                      <a:pt x="2443" y="2452"/>
                    </a:lnTo>
                    <a:lnTo>
                      <a:pt x="2370" y="2520"/>
                    </a:lnTo>
                    <a:lnTo>
                      <a:pt x="2292" y="2583"/>
                    </a:lnTo>
                    <a:lnTo>
                      <a:pt x="2210" y="2642"/>
                    </a:lnTo>
                    <a:lnTo>
                      <a:pt x="2124" y="2693"/>
                    </a:lnTo>
                    <a:lnTo>
                      <a:pt x="2034" y="2739"/>
                    </a:lnTo>
                    <a:lnTo>
                      <a:pt x="1940" y="2779"/>
                    </a:lnTo>
                    <a:lnTo>
                      <a:pt x="1844" y="2812"/>
                    </a:lnTo>
                    <a:lnTo>
                      <a:pt x="1745" y="2838"/>
                    </a:lnTo>
                    <a:lnTo>
                      <a:pt x="1643" y="2857"/>
                    </a:lnTo>
                    <a:lnTo>
                      <a:pt x="1538" y="2869"/>
                    </a:lnTo>
                    <a:lnTo>
                      <a:pt x="1431" y="2873"/>
                    </a:lnTo>
                    <a:lnTo>
                      <a:pt x="1325" y="2869"/>
                    </a:lnTo>
                    <a:lnTo>
                      <a:pt x="1220" y="2857"/>
                    </a:lnTo>
                    <a:lnTo>
                      <a:pt x="1118" y="2838"/>
                    </a:lnTo>
                    <a:lnTo>
                      <a:pt x="1019" y="2812"/>
                    </a:lnTo>
                    <a:lnTo>
                      <a:pt x="922" y="2779"/>
                    </a:lnTo>
                    <a:lnTo>
                      <a:pt x="829" y="2739"/>
                    </a:lnTo>
                    <a:lnTo>
                      <a:pt x="739" y="2693"/>
                    </a:lnTo>
                    <a:lnTo>
                      <a:pt x="653" y="2642"/>
                    </a:lnTo>
                    <a:lnTo>
                      <a:pt x="571" y="2583"/>
                    </a:lnTo>
                    <a:lnTo>
                      <a:pt x="493" y="2520"/>
                    </a:lnTo>
                    <a:lnTo>
                      <a:pt x="420" y="2452"/>
                    </a:lnTo>
                    <a:lnTo>
                      <a:pt x="352" y="2378"/>
                    </a:lnTo>
                    <a:lnTo>
                      <a:pt x="289" y="2300"/>
                    </a:lnTo>
                    <a:lnTo>
                      <a:pt x="232" y="2218"/>
                    </a:lnTo>
                    <a:lnTo>
                      <a:pt x="180" y="2132"/>
                    </a:lnTo>
                    <a:lnTo>
                      <a:pt x="134" y="2041"/>
                    </a:lnTo>
                    <a:lnTo>
                      <a:pt x="94" y="1948"/>
                    </a:lnTo>
                    <a:lnTo>
                      <a:pt x="61" y="1851"/>
                    </a:lnTo>
                    <a:lnTo>
                      <a:pt x="35" y="1751"/>
                    </a:lnTo>
                    <a:lnTo>
                      <a:pt x="16" y="1648"/>
                    </a:lnTo>
                    <a:lnTo>
                      <a:pt x="4" y="1544"/>
                    </a:lnTo>
                    <a:lnTo>
                      <a:pt x="0" y="1437"/>
                    </a:lnTo>
                    <a:lnTo>
                      <a:pt x="4" y="1330"/>
                    </a:lnTo>
                    <a:lnTo>
                      <a:pt x="16" y="1224"/>
                    </a:lnTo>
                    <a:lnTo>
                      <a:pt x="35" y="1122"/>
                    </a:lnTo>
                    <a:lnTo>
                      <a:pt x="61" y="1023"/>
                    </a:lnTo>
                    <a:lnTo>
                      <a:pt x="94" y="926"/>
                    </a:lnTo>
                    <a:lnTo>
                      <a:pt x="134" y="831"/>
                    </a:lnTo>
                    <a:lnTo>
                      <a:pt x="180" y="742"/>
                    </a:lnTo>
                    <a:lnTo>
                      <a:pt x="232" y="655"/>
                    </a:lnTo>
                    <a:lnTo>
                      <a:pt x="289" y="572"/>
                    </a:lnTo>
                    <a:lnTo>
                      <a:pt x="352" y="494"/>
                    </a:lnTo>
                    <a:lnTo>
                      <a:pt x="420" y="421"/>
                    </a:lnTo>
                    <a:lnTo>
                      <a:pt x="493" y="352"/>
                    </a:lnTo>
                    <a:lnTo>
                      <a:pt x="571" y="290"/>
                    </a:lnTo>
                    <a:lnTo>
                      <a:pt x="653" y="232"/>
                    </a:lnTo>
                    <a:lnTo>
                      <a:pt x="739" y="179"/>
                    </a:lnTo>
                    <a:lnTo>
                      <a:pt x="829" y="133"/>
                    </a:lnTo>
                    <a:lnTo>
                      <a:pt x="922" y="94"/>
                    </a:lnTo>
                    <a:lnTo>
                      <a:pt x="1019" y="61"/>
                    </a:lnTo>
                    <a:lnTo>
                      <a:pt x="1118" y="35"/>
                    </a:lnTo>
                    <a:lnTo>
                      <a:pt x="1220" y="15"/>
                    </a:lnTo>
                    <a:lnTo>
                      <a:pt x="1325" y="4"/>
                    </a:lnTo>
                    <a:lnTo>
                      <a:pt x="14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26"/>
              <p:cNvSpPr>
                <a:spLocks/>
              </p:cNvSpPr>
              <p:nvPr/>
            </p:nvSpPr>
            <p:spPr bwMode="auto">
              <a:xfrm>
                <a:off x="3919" y="970"/>
                <a:ext cx="283" cy="345"/>
              </a:xfrm>
              <a:custGeom>
                <a:avLst/>
                <a:gdLst>
                  <a:gd name="T0" fmla="*/ 0 w 1134"/>
                  <a:gd name="T1" fmla="*/ 0 h 1383"/>
                  <a:gd name="T2" fmla="*/ 311 w 1134"/>
                  <a:gd name="T3" fmla="*/ 0 h 1383"/>
                  <a:gd name="T4" fmla="*/ 311 w 1134"/>
                  <a:gd name="T5" fmla="*/ 531 h 1383"/>
                  <a:gd name="T6" fmla="*/ 824 w 1134"/>
                  <a:gd name="T7" fmla="*/ 531 h 1383"/>
                  <a:gd name="T8" fmla="*/ 824 w 1134"/>
                  <a:gd name="T9" fmla="*/ 0 h 1383"/>
                  <a:gd name="T10" fmla="*/ 1134 w 1134"/>
                  <a:gd name="T11" fmla="*/ 0 h 1383"/>
                  <a:gd name="T12" fmla="*/ 1134 w 1134"/>
                  <a:gd name="T13" fmla="*/ 1383 h 1383"/>
                  <a:gd name="T14" fmla="*/ 824 w 1134"/>
                  <a:gd name="T15" fmla="*/ 1383 h 1383"/>
                  <a:gd name="T16" fmla="*/ 824 w 1134"/>
                  <a:gd name="T17" fmla="*/ 805 h 1383"/>
                  <a:gd name="T18" fmla="*/ 311 w 1134"/>
                  <a:gd name="T19" fmla="*/ 805 h 1383"/>
                  <a:gd name="T20" fmla="*/ 311 w 1134"/>
                  <a:gd name="T21" fmla="*/ 1383 h 1383"/>
                  <a:gd name="T22" fmla="*/ 0 w 1134"/>
                  <a:gd name="T23" fmla="*/ 1383 h 1383"/>
                  <a:gd name="T24" fmla="*/ 0 w 1134"/>
                  <a:gd name="T25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4" h="1383">
                    <a:moveTo>
                      <a:pt x="0" y="0"/>
                    </a:moveTo>
                    <a:lnTo>
                      <a:pt x="311" y="0"/>
                    </a:lnTo>
                    <a:lnTo>
                      <a:pt x="311" y="531"/>
                    </a:lnTo>
                    <a:lnTo>
                      <a:pt x="824" y="531"/>
                    </a:lnTo>
                    <a:lnTo>
                      <a:pt x="824" y="0"/>
                    </a:lnTo>
                    <a:lnTo>
                      <a:pt x="1134" y="0"/>
                    </a:lnTo>
                    <a:lnTo>
                      <a:pt x="1134" y="1383"/>
                    </a:lnTo>
                    <a:lnTo>
                      <a:pt x="824" y="1383"/>
                    </a:lnTo>
                    <a:lnTo>
                      <a:pt x="824" y="805"/>
                    </a:lnTo>
                    <a:lnTo>
                      <a:pt x="311" y="805"/>
                    </a:lnTo>
                    <a:lnTo>
                      <a:pt x="311" y="1383"/>
                    </a:lnTo>
                    <a:lnTo>
                      <a:pt x="0" y="13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4791811" y="5802149"/>
            <a:ext cx="2690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598.5ლარი – 2010 წ.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365.3 ლარი - 2017 წ. </a:t>
            </a:r>
          </a:p>
          <a:p>
            <a:pPr algn="ctr"/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3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3" y="147677"/>
            <a:ext cx="1764795" cy="3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92" y="447651"/>
            <a:ext cx="1335458" cy="39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the global fund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58" y="829097"/>
            <a:ext cx="1429367" cy="2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8456102" y="1329883"/>
            <a:ext cx="3285954" cy="5888591"/>
            <a:chOff x="884792" y="1923268"/>
            <a:chExt cx="2525214" cy="4760148"/>
          </a:xfrm>
        </p:grpSpPr>
        <p:sp>
          <p:nvSpPr>
            <p:cNvPr id="47" name="Rounded Rectangle 46"/>
            <p:cNvSpPr/>
            <p:nvPr/>
          </p:nvSpPr>
          <p:spPr>
            <a:xfrm>
              <a:off x="884792" y="1923268"/>
              <a:ext cx="2500586" cy="4375173"/>
            </a:xfrm>
            <a:prstGeom prst="roundRect">
              <a:avLst>
                <a:gd name="adj" fmla="val 4572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84792" y="5290179"/>
              <a:ext cx="2500586" cy="87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spc="-3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84792" y="2099337"/>
              <a:ext cx="2525214" cy="45840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გ</a:t>
              </a:r>
              <a:r>
                <a:rPr lang="ka-GE" sz="1400" dirty="0" smtClean="0">
                  <a:solidFill>
                    <a:schemeClr val="bg1"/>
                  </a:solidFill>
                </a:rPr>
                <a:t>აუმჯობეს</a:t>
              </a:r>
            </a:p>
            <a:p>
              <a:pPr algn="ctr"/>
              <a:endParaRPr lang="ka-GE" sz="1400" dirty="0" smtClean="0">
                <a:solidFill>
                  <a:schemeClr val="bg1"/>
                </a:solidFill>
              </a:endParaRPr>
            </a:p>
            <a:p>
              <a:pPr algn="ctr"/>
              <a:endParaRPr lang="ka-GE" sz="1400" dirty="0">
                <a:solidFill>
                  <a:schemeClr val="bg1"/>
                </a:solidFill>
              </a:endParaRPr>
            </a:p>
            <a:p>
              <a:pPr algn="ctr"/>
              <a:r>
                <a:rPr lang="ka-GE" sz="1400" dirty="0" smtClean="0">
                  <a:solidFill>
                    <a:schemeClr val="bg1"/>
                  </a:solidFill>
                </a:rPr>
                <a:t>      </a:t>
              </a:r>
            </a:p>
            <a:p>
              <a:pPr algn="ctr"/>
              <a:endParaRPr lang="ka-GE" sz="1400" dirty="0">
                <a:solidFill>
                  <a:schemeClr val="bg1"/>
                </a:solidFill>
              </a:endParaRP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   მაღალი გეოგრაფიული 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    ხელმისაწვდომობა </a:t>
              </a: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სამედიცინო </a:t>
              </a: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სერვისებზე</a:t>
              </a:r>
            </a:p>
            <a:p>
              <a:pPr algn="ctr"/>
              <a:endParaRPr lang="en-US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en-US" sz="105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en-US" sz="105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en-US" sz="105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ka-GE" sz="105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sz="105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ka-GE" sz="1050" dirty="0" smtClean="0">
                  <a:solidFill>
                    <a:schemeClr val="tx2">
                      <a:lumMod val="75000"/>
                    </a:schemeClr>
                  </a:solidFill>
                </a:rPr>
                <a:t>              </a:t>
              </a:r>
              <a:r>
                <a:rPr lang="en-US" sz="105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15 წუთიანი </a:t>
              </a: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          ხელმისაწვდომობა </a:t>
              </a: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      201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0</a:t>
              </a:r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– 46%</a:t>
              </a: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      2017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- 56%</a:t>
              </a:r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endParaRPr lang="ka-GE" sz="12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0" name="Round Same Side Corner Rectangle 49"/>
            <p:cNvSpPr/>
            <p:nvPr/>
          </p:nvSpPr>
          <p:spPr>
            <a:xfrm>
              <a:off x="884792" y="2051873"/>
              <a:ext cx="2500586" cy="830906"/>
            </a:xfrm>
            <a:prstGeom prst="round2SameRect">
              <a:avLst>
                <a:gd name="adj1" fmla="val 8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648635" y="2117511"/>
              <a:ext cx="997527" cy="10524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Freeform 37"/>
          <p:cNvSpPr>
            <a:spLocks noEditPoints="1"/>
          </p:cNvSpPr>
          <p:nvPr/>
        </p:nvSpPr>
        <p:spPr bwMode="auto">
          <a:xfrm>
            <a:off x="9794867" y="1985546"/>
            <a:ext cx="608423" cy="538658"/>
          </a:xfrm>
          <a:custGeom>
            <a:avLst/>
            <a:gdLst>
              <a:gd name="T0" fmla="*/ 2364 w 3300"/>
              <a:gd name="T1" fmla="*/ 3006 h 3294"/>
              <a:gd name="T2" fmla="*/ 2576 w 3300"/>
              <a:gd name="T3" fmla="*/ 3082 h 3294"/>
              <a:gd name="T4" fmla="*/ 2801 w 3300"/>
              <a:gd name="T5" fmla="*/ 3049 h 3294"/>
              <a:gd name="T6" fmla="*/ 2984 w 3300"/>
              <a:gd name="T7" fmla="*/ 2913 h 3294"/>
              <a:gd name="T8" fmla="*/ 3081 w 3300"/>
              <a:gd name="T9" fmla="*/ 2709 h 3294"/>
              <a:gd name="T10" fmla="*/ 3069 w 3300"/>
              <a:gd name="T11" fmla="*/ 2482 h 3294"/>
              <a:gd name="T12" fmla="*/ 2953 w 3300"/>
              <a:gd name="T13" fmla="*/ 2289 h 3294"/>
              <a:gd name="T14" fmla="*/ 288 w 3300"/>
              <a:gd name="T15" fmla="*/ 2359 h 3294"/>
              <a:gd name="T16" fmla="*/ 212 w 3300"/>
              <a:gd name="T17" fmla="*/ 2572 h 3294"/>
              <a:gd name="T18" fmla="*/ 246 w 3300"/>
              <a:gd name="T19" fmla="*/ 2796 h 3294"/>
              <a:gd name="T20" fmla="*/ 381 w 3300"/>
              <a:gd name="T21" fmla="*/ 2979 h 3294"/>
              <a:gd name="T22" fmla="*/ 585 w 3300"/>
              <a:gd name="T23" fmla="*/ 3075 h 3294"/>
              <a:gd name="T24" fmla="*/ 813 w 3300"/>
              <a:gd name="T25" fmla="*/ 3064 h 3294"/>
              <a:gd name="T26" fmla="*/ 1007 w 3300"/>
              <a:gd name="T27" fmla="*/ 2948 h 3294"/>
              <a:gd name="T28" fmla="*/ 1650 w 3300"/>
              <a:gd name="T29" fmla="*/ 2306 h 3294"/>
              <a:gd name="T30" fmla="*/ 2531 w 3300"/>
              <a:gd name="T31" fmla="*/ 219 h 3294"/>
              <a:gd name="T32" fmla="*/ 2327 w 3300"/>
              <a:gd name="T33" fmla="*/ 316 h 3294"/>
              <a:gd name="T34" fmla="*/ 2984 w 3300"/>
              <a:gd name="T35" fmla="*/ 971 h 3294"/>
              <a:gd name="T36" fmla="*/ 3081 w 3300"/>
              <a:gd name="T37" fmla="*/ 768 h 3294"/>
              <a:gd name="T38" fmla="*/ 3069 w 3300"/>
              <a:gd name="T39" fmla="*/ 540 h 3294"/>
              <a:gd name="T40" fmla="*/ 2953 w 3300"/>
              <a:gd name="T41" fmla="*/ 346 h 3294"/>
              <a:gd name="T42" fmla="*/ 2759 w 3300"/>
              <a:gd name="T43" fmla="*/ 230 h 3294"/>
              <a:gd name="T44" fmla="*/ 631 w 3300"/>
              <a:gd name="T45" fmla="*/ 212 h 3294"/>
              <a:gd name="T46" fmla="*/ 419 w 3300"/>
              <a:gd name="T47" fmla="*/ 288 h 3294"/>
              <a:gd name="T48" fmla="*/ 265 w 3300"/>
              <a:gd name="T49" fmla="*/ 456 h 3294"/>
              <a:gd name="T50" fmla="*/ 210 w 3300"/>
              <a:gd name="T51" fmla="*/ 676 h 3294"/>
              <a:gd name="T52" fmla="*/ 265 w 3300"/>
              <a:gd name="T53" fmla="*/ 895 h 3294"/>
              <a:gd name="T54" fmla="*/ 1501 w 3300"/>
              <a:gd name="T55" fmla="*/ 840 h 3294"/>
              <a:gd name="T56" fmla="*/ 855 w 3300"/>
              <a:gd name="T57" fmla="*/ 245 h 3294"/>
              <a:gd name="T58" fmla="*/ 677 w 3300"/>
              <a:gd name="T59" fmla="*/ 0 h 3294"/>
              <a:gd name="T60" fmla="*/ 962 w 3300"/>
              <a:gd name="T61" fmla="*/ 64 h 3294"/>
              <a:gd name="T62" fmla="*/ 1650 w 3300"/>
              <a:gd name="T63" fmla="*/ 691 h 3294"/>
              <a:gd name="T64" fmla="*/ 2336 w 3300"/>
              <a:gd name="T65" fmla="*/ 64 h 3294"/>
              <a:gd name="T66" fmla="*/ 2623 w 3300"/>
              <a:gd name="T67" fmla="*/ 0 h 3294"/>
              <a:gd name="T68" fmla="*/ 2909 w 3300"/>
              <a:gd name="T69" fmla="*/ 64 h 3294"/>
              <a:gd name="T70" fmla="*/ 3142 w 3300"/>
              <a:gd name="T71" fmla="*/ 242 h 3294"/>
              <a:gd name="T72" fmla="*/ 3277 w 3300"/>
              <a:gd name="T73" fmla="*/ 501 h 3294"/>
              <a:gd name="T74" fmla="*/ 3290 w 3300"/>
              <a:gd name="T75" fmla="*/ 794 h 3294"/>
              <a:gd name="T76" fmla="*/ 3178 w 3300"/>
              <a:gd name="T77" fmla="*/ 1063 h 3294"/>
              <a:gd name="T78" fmla="*/ 3142 w 3300"/>
              <a:gd name="T79" fmla="*/ 2185 h 3294"/>
              <a:gd name="T80" fmla="*/ 3277 w 3300"/>
              <a:gd name="T81" fmla="*/ 2442 h 3294"/>
              <a:gd name="T82" fmla="*/ 3290 w 3300"/>
              <a:gd name="T83" fmla="*/ 2737 h 3294"/>
              <a:gd name="T84" fmla="*/ 3178 w 3300"/>
              <a:gd name="T85" fmla="*/ 3005 h 3294"/>
              <a:gd name="T86" fmla="*/ 2960 w 3300"/>
              <a:gd name="T87" fmla="*/ 3204 h 3294"/>
              <a:gd name="T88" fmla="*/ 2682 w 3300"/>
              <a:gd name="T89" fmla="*/ 3291 h 3294"/>
              <a:gd name="T90" fmla="*/ 2391 w 3300"/>
              <a:gd name="T91" fmla="*/ 3253 h 3294"/>
              <a:gd name="T92" fmla="*/ 2144 w 3300"/>
              <a:gd name="T93" fmla="*/ 3096 h 3294"/>
              <a:gd name="T94" fmla="*/ 1015 w 3300"/>
              <a:gd name="T95" fmla="*/ 3204 h 3294"/>
              <a:gd name="T96" fmla="*/ 737 w 3300"/>
              <a:gd name="T97" fmla="*/ 3291 h 3294"/>
              <a:gd name="T98" fmla="*/ 445 w 3300"/>
              <a:gd name="T99" fmla="*/ 3253 h 3294"/>
              <a:gd name="T100" fmla="*/ 198 w 3300"/>
              <a:gd name="T101" fmla="*/ 3096 h 3294"/>
              <a:gd name="T102" fmla="*/ 40 w 3300"/>
              <a:gd name="T103" fmla="*/ 2850 h 3294"/>
              <a:gd name="T104" fmla="*/ 0 w 3300"/>
              <a:gd name="T105" fmla="*/ 2618 h 3294"/>
              <a:gd name="T106" fmla="*/ 63 w 3300"/>
              <a:gd name="T107" fmla="*/ 2333 h 3294"/>
              <a:gd name="T108" fmla="*/ 693 w 3300"/>
              <a:gd name="T109" fmla="*/ 1647 h 3294"/>
              <a:gd name="T110" fmla="*/ 63 w 3300"/>
              <a:gd name="T111" fmla="*/ 962 h 3294"/>
              <a:gd name="T112" fmla="*/ 0 w 3300"/>
              <a:gd name="T113" fmla="*/ 676 h 3294"/>
              <a:gd name="T114" fmla="*/ 40 w 3300"/>
              <a:gd name="T115" fmla="*/ 444 h 3294"/>
              <a:gd name="T116" fmla="*/ 198 w 3300"/>
              <a:gd name="T117" fmla="*/ 198 h 3294"/>
              <a:gd name="T118" fmla="*/ 445 w 3300"/>
              <a:gd name="T119" fmla="*/ 40 h 3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00" h="3294">
                <a:moveTo>
                  <a:pt x="2459" y="1795"/>
                </a:moveTo>
                <a:lnTo>
                  <a:pt x="1799" y="2454"/>
                </a:lnTo>
                <a:lnTo>
                  <a:pt x="2293" y="2948"/>
                </a:lnTo>
                <a:lnTo>
                  <a:pt x="2327" y="2979"/>
                </a:lnTo>
                <a:lnTo>
                  <a:pt x="2364" y="3006"/>
                </a:lnTo>
                <a:lnTo>
                  <a:pt x="2403" y="3029"/>
                </a:lnTo>
                <a:lnTo>
                  <a:pt x="2444" y="3049"/>
                </a:lnTo>
                <a:lnTo>
                  <a:pt x="2487" y="3064"/>
                </a:lnTo>
                <a:lnTo>
                  <a:pt x="2531" y="3075"/>
                </a:lnTo>
                <a:lnTo>
                  <a:pt x="2576" y="3082"/>
                </a:lnTo>
                <a:lnTo>
                  <a:pt x="2623" y="3084"/>
                </a:lnTo>
                <a:lnTo>
                  <a:pt x="2669" y="3082"/>
                </a:lnTo>
                <a:lnTo>
                  <a:pt x="2715" y="3075"/>
                </a:lnTo>
                <a:lnTo>
                  <a:pt x="2759" y="3064"/>
                </a:lnTo>
                <a:lnTo>
                  <a:pt x="2801" y="3049"/>
                </a:lnTo>
                <a:lnTo>
                  <a:pt x="2843" y="3029"/>
                </a:lnTo>
                <a:lnTo>
                  <a:pt x="2881" y="3006"/>
                </a:lnTo>
                <a:lnTo>
                  <a:pt x="2919" y="2979"/>
                </a:lnTo>
                <a:lnTo>
                  <a:pt x="2953" y="2948"/>
                </a:lnTo>
                <a:lnTo>
                  <a:pt x="2984" y="2913"/>
                </a:lnTo>
                <a:lnTo>
                  <a:pt x="3012" y="2876"/>
                </a:lnTo>
                <a:lnTo>
                  <a:pt x="3035" y="2838"/>
                </a:lnTo>
                <a:lnTo>
                  <a:pt x="3054" y="2796"/>
                </a:lnTo>
                <a:lnTo>
                  <a:pt x="3069" y="2754"/>
                </a:lnTo>
                <a:lnTo>
                  <a:pt x="3081" y="2709"/>
                </a:lnTo>
                <a:lnTo>
                  <a:pt x="3088" y="2664"/>
                </a:lnTo>
                <a:lnTo>
                  <a:pt x="3090" y="2618"/>
                </a:lnTo>
                <a:lnTo>
                  <a:pt x="3088" y="2572"/>
                </a:lnTo>
                <a:lnTo>
                  <a:pt x="3081" y="2527"/>
                </a:lnTo>
                <a:lnTo>
                  <a:pt x="3069" y="2482"/>
                </a:lnTo>
                <a:lnTo>
                  <a:pt x="3054" y="2440"/>
                </a:lnTo>
                <a:lnTo>
                  <a:pt x="3035" y="2399"/>
                </a:lnTo>
                <a:lnTo>
                  <a:pt x="3012" y="2359"/>
                </a:lnTo>
                <a:lnTo>
                  <a:pt x="2984" y="2323"/>
                </a:lnTo>
                <a:lnTo>
                  <a:pt x="2953" y="2289"/>
                </a:lnTo>
                <a:lnTo>
                  <a:pt x="2459" y="1795"/>
                </a:lnTo>
                <a:close/>
                <a:moveTo>
                  <a:pt x="841" y="1795"/>
                </a:moveTo>
                <a:lnTo>
                  <a:pt x="347" y="2289"/>
                </a:lnTo>
                <a:lnTo>
                  <a:pt x="315" y="2323"/>
                </a:lnTo>
                <a:lnTo>
                  <a:pt x="288" y="2359"/>
                </a:lnTo>
                <a:lnTo>
                  <a:pt x="265" y="2399"/>
                </a:lnTo>
                <a:lnTo>
                  <a:pt x="246" y="2440"/>
                </a:lnTo>
                <a:lnTo>
                  <a:pt x="231" y="2482"/>
                </a:lnTo>
                <a:lnTo>
                  <a:pt x="219" y="2527"/>
                </a:lnTo>
                <a:lnTo>
                  <a:pt x="212" y="2572"/>
                </a:lnTo>
                <a:lnTo>
                  <a:pt x="210" y="2618"/>
                </a:lnTo>
                <a:lnTo>
                  <a:pt x="212" y="2664"/>
                </a:lnTo>
                <a:lnTo>
                  <a:pt x="219" y="2709"/>
                </a:lnTo>
                <a:lnTo>
                  <a:pt x="231" y="2754"/>
                </a:lnTo>
                <a:lnTo>
                  <a:pt x="246" y="2796"/>
                </a:lnTo>
                <a:lnTo>
                  <a:pt x="265" y="2838"/>
                </a:lnTo>
                <a:lnTo>
                  <a:pt x="288" y="2876"/>
                </a:lnTo>
                <a:lnTo>
                  <a:pt x="315" y="2913"/>
                </a:lnTo>
                <a:lnTo>
                  <a:pt x="347" y="2948"/>
                </a:lnTo>
                <a:lnTo>
                  <a:pt x="381" y="2979"/>
                </a:lnTo>
                <a:lnTo>
                  <a:pt x="419" y="3006"/>
                </a:lnTo>
                <a:lnTo>
                  <a:pt x="457" y="3029"/>
                </a:lnTo>
                <a:lnTo>
                  <a:pt x="498" y="3049"/>
                </a:lnTo>
                <a:lnTo>
                  <a:pt x="541" y="3064"/>
                </a:lnTo>
                <a:lnTo>
                  <a:pt x="585" y="3075"/>
                </a:lnTo>
                <a:lnTo>
                  <a:pt x="631" y="3082"/>
                </a:lnTo>
                <a:lnTo>
                  <a:pt x="677" y="3084"/>
                </a:lnTo>
                <a:lnTo>
                  <a:pt x="723" y="3082"/>
                </a:lnTo>
                <a:lnTo>
                  <a:pt x="768" y="3075"/>
                </a:lnTo>
                <a:lnTo>
                  <a:pt x="813" y="3064"/>
                </a:lnTo>
                <a:lnTo>
                  <a:pt x="855" y="3049"/>
                </a:lnTo>
                <a:lnTo>
                  <a:pt x="897" y="3029"/>
                </a:lnTo>
                <a:lnTo>
                  <a:pt x="936" y="3006"/>
                </a:lnTo>
                <a:lnTo>
                  <a:pt x="973" y="2979"/>
                </a:lnTo>
                <a:lnTo>
                  <a:pt x="1007" y="2948"/>
                </a:lnTo>
                <a:lnTo>
                  <a:pt x="1501" y="2454"/>
                </a:lnTo>
                <a:lnTo>
                  <a:pt x="841" y="1795"/>
                </a:lnTo>
                <a:close/>
                <a:moveTo>
                  <a:pt x="1650" y="988"/>
                </a:moveTo>
                <a:lnTo>
                  <a:pt x="990" y="1647"/>
                </a:lnTo>
                <a:lnTo>
                  <a:pt x="1650" y="2306"/>
                </a:lnTo>
                <a:lnTo>
                  <a:pt x="2310" y="1647"/>
                </a:lnTo>
                <a:lnTo>
                  <a:pt x="1650" y="988"/>
                </a:lnTo>
                <a:close/>
                <a:moveTo>
                  <a:pt x="2623" y="210"/>
                </a:moveTo>
                <a:lnTo>
                  <a:pt x="2576" y="212"/>
                </a:lnTo>
                <a:lnTo>
                  <a:pt x="2531" y="219"/>
                </a:lnTo>
                <a:lnTo>
                  <a:pt x="2487" y="230"/>
                </a:lnTo>
                <a:lnTo>
                  <a:pt x="2444" y="245"/>
                </a:lnTo>
                <a:lnTo>
                  <a:pt x="2403" y="264"/>
                </a:lnTo>
                <a:lnTo>
                  <a:pt x="2364" y="288"/>
                </a:lnTo>
                <a:lnTo>
                  <a:pt x="2327" y="316"/>
                </a:lnTo>
                <a:lnTo>
                  <a:pt x="2293" y="346"/>
                </a:lnTo>
                <a:lnTo>
                  <a:pt x="1799" y="840"/>
                </a:lnTo>
                <a:lnTo>
                  <a:pt x="2459" y="1499"/>
                </a:lnTo>
                <a:lnTo>
                  <a:pt x="2953" y="1005"/>
                </a:lnTo>
                <a:lnTo>
                  <a:pt x="2984" y="971"/>
                </a:lnTo>
                <a:lnTo>
                  <a:pt x="3012" y="935"/>
                </a:lnTo>
                <a:lnTo>
                  <a:pt x="3035" y="895"/>
                </a:lnTo>
                <a:lnTo>
                  <a:pt x="3054" y="855"/>
                </a:lnTo>
                <a:lnTo>
                  <a:pt x="3069" y="811"/>
                </a:lnTo>
                <a:lnTo>
                  <a:pt x="3081" y="768"/>
                </a:lnTo>
                <a:lnTo>
                  <a:pt x="3088" y="723"/>
                </a:lnTo>
                <a:lnTo>
                  <a:pt x="3090" y="676"/>
                </a:lnTo>
                <a:lnTo>
                  <a:pt x="3088" y="630"/>
                </a:lnTo>
                <a:lnTo>
                  <a:pt x="3081" y="584"/>
                </a:lnTo>
                <a:lnTo>
                  <a:pt x="3069" y="540"/>
                </a:lnTo>
                <a:lnTo>
                  <a:pt x="3054" y="498"/>
                </a:lnTo>
                <a:lnTo>
                  <a:pt x="3035" y="456"/>
                </a:lnTo>
                <a:lnTo>
                  <a:pt x="3012" y="418"/>
                </a:lnTo>
                <a:lnTo>
                  <a:pt x="2984" y="381"/>
                </a:lnTo>
                <a:lnTo>
                  <a:pt x="2953" y="346"/>
                </a:lnTo>
                <a:lnTo>
                  <a:pt x="2919" y="316"/>
                </a:lnTo>
                <a:lnTo>
                  <a:pt x="2881" y="288"/>
                </a:lnTo>
                <a:lnTo>
                  <a:pt x="2843" y="264"/>
                </a:lnTo>
                <a:lnTo>
                  <a:pt x="2801" y="245"/>
                </a:lnTo>
                <a:lnTo>
                  <a:pt x="2759" y="230"/>
                </a:lnTo>
                <a:lnTo>
                  <a:pt x="2715" y="219"/>
                </a:lnTo>
                <a:lnTo>
                  <a:pt x="2669" y="212"/>
                </a:lnTo>
                <a:lnTo>
                  <a:pt x="2623" y="210"/>
                </a:lnTo>
                <a:close/>
                <a:moveTo>
                  <a:pt x="677" y="210"/>
                </a:moveTo>
                <a:lnTo>
                  <a:pt x="631" y="212"/>
                </a:lnTo>
                <a:lnTo>
                  <a:pt x="585" y="219"/>
                </a:lnTo>
                <a:lnTo>
                  <a:pt x="541" y="230"/>
                </a:lnTo>
                <a:lnTo>
                  <a:pt x="498" y="245"/>
                </a:lnTo>
                <a:lnTo>
                  <a:pt x="457" y="264"/>
                </a:lnTo>
                <a:lnTo>
                  <a:pt x="419" y="288"/>
                </a:lnTo>
                <a:lnTo>
                  <a:pt x="381" y="316"/>
                </a:lnTo>
                <a:lnTo>
                  <a:pt x="347" y="346"/>
                </a:lnTo>
                <a:lnTo>
                  <a:pt x="315" y="381"/>
                </a:lnTo>
                <a:lnTo>
                  <a:pt x="288" y="418"/>
                </a:lnTo>
                <a:lnTo>
                  <a:pt x="265" y="456"/>
                </a:lnTo>
                <a:lnTo>
                  <a:pt x="246" y="498"/>
                </a:lnTo>
                <a:lnTo>
                  <a:pt x="231" y="540"/>
                </a:lnTo>
                <a:lnTo>
                  <a:pt x="219" y="584"/>
                </a:lnTo>
                <a:lnTo>
                  <a:pt x="212" y="630"/>
                </a:lnTo>
                <a:lnTo>
                  <a:pt x="210" y="676"/>
                </a:lnTo>
                <a:lnTo>
                  <a:pt x="212" y="723"/>
                </a:lnTo>
                <a:lnTo>
                  <a:pt x="219" y="768"/>
                </a:lnTo>
                <a:lnTo>
                  <a:pt x="231" y="811"/>
                </a:lnTo>
                <a:lnTo>
                  <a:pt x="246" y="855"/>
                </a:lnTo>
                <a:lnTo>
                  <a:pt x="265" y="895"/>
                </a:lnTo>
                <a:lnTo>
                  <a:pt x="288" y="935"/>
                </a:lnTo>
                <a:lnTo>
                  <a:pt x="315" y="971"/>
                </a:lnTo>
                <a:lnTo>
                  <a:pt x="347" y="1005"/>
                </a:lnTo>
                <a:lnTo>
                  <a:pt x="841" y="1499"/>
                </a:lnTo>
                <a:lnTo>
                  <a:pt x="1501" y="840"/>
                </a:lnTo>
                <a:lnTo>
                  <a:pt x="1007" y="346"/>
                </a:lnTo>
                <a:lnTo>
                  <a:pt x="973" y="316"/>
                </a:lnTo>
                <a:lnTo>
                  <a:pt x="936" y="288"/>
                </a:lnTo>
                <a:lnTo>
                  <a:pt x="897" y="264"/>
                </a:lnTo>
                <a:lnTo>
                  <a:pt x="855" y="245"/>
                </a:lnTo>
                <a:lnTo>
                  <a:pt x="813" y="230"/>
                </a:lnTo>
                <a:lnTo>
                  <a:pt x="768" y="219"/>
                </a:lnTo>
                <a:lnTo>
                  <a:pt x="723" y="212"/>
                </a:lnTo>
                <a:lnTo>
                  <a:pt x="677" y="210"/>
                </a:lnTo>
                <a:close/>
                <a:moveTo>
                  <a:pt x="677" y="0"/>
                </a:moveTo>
                <a:lnTo>
                  <a:pt x="737" y="3"/>
                </a:lnTo>
                <a:lnTo>
                  <a:pt x="796" y="10"/>
                </a:lnTo>
                <a:lnTo>
                  <a:pt x="853" y="23"/>
                </a:lnTo>
                <a:lnTo>
                  <a:pt x="909" y="40"/>
                </a:lnTo>
                <a:lnTo>
                  <a:pt x="962" y="64"/>
                </a:lnTo>
                <a:lnTo>
                  <a:pt x="1015" y="90"/>
                </a:lnTo>
                <a:lnTo>
                  <a:pt x="1065" y="122"/>
                </a:lnTo>
                <a:lnTo>
                  <a:pt x="1111" y="158"/>
                </a:lnTo>
                <a:lnTo>
                  <a:pt x="1156" y="198"/>
                </a:lnTo>
                <a:lnTo>
                  <a:pt x="1650" y="691"/>
                </a:lnTo>
                <a:lnTo>
                  <a:pt x="2144" y="198"/>
                </a:lnTo>
                <a:lnTo>
                  <a:pt x="2188" y="158"/>
                </a:lnTo>
                <a:lnTo>
                  <a:pt x="2235" y="122"/>
                </a:lnTo>
                <a:lnTo>
                  <a:pt x="2285" y="90"/>
                </a:lnTo>
                <a:lnTo>
                  <a:pt x="2336" y="64"/>
                </a:lnTo>
                <a:lnTo>
                  <a:pt x="2391" y="40"/>
                </a:lnTo>
                <a:lnTo>
                  <a:pt x="2447" y="23"/>
                </a:lnTo>
                <a:lnTo>
                  <a:pt x="2504" y="10"/>
                </a:lnTo>
                <a:lnTo>
                  <a:pt x="2563" y="3"/>
                </a:lnTo>
                <a:lnTo>
                  <a:pt x="2623" y="0"/>
                </a:lnTo>
                <a:lnTo>
                  <a:pt x="2682" y="3"/>
                </a:lnTo>
                <a:lnTo>
                  <a:pt x="2741" y="10"/>
                </a:lnTo>
                <a:lnTo>
                  <a:pt x="2798" y="23"/>
                </a:lnTo>
                <a:lnTo>
                  <a:pt x="2855" y="40"/>
                </a:lnTo>
                <a:lnTo>
                  <a:pt x="2909" y="64"/>
                </a:lnTo>
                <a:lnTo>
                  <a:pt x="2960" y="90"/>
                </a:lnTo>
                <a:lnTo>
                  <a:pt x="3011" y="122"/>
                </a:lnTo>
                <a:lnTo>
                  <a:pt x="3057" y="158"/>
                </a:lnTo>
                <a:lnTo>
                  <a:pt x="3102" y="198"/>
                </a:lnTo>
                <a:lnTo>
                  <a:pt x="3142" y="242"/>
                </a:lnTo>
                <a:lnTo>
                  <a:pt x="3178" y="290"/>
                </a:lnTo>
                <a:lnTo>
                  <a:pt x="3210" y="339"/>
                </a:lnTo>
                <a:lnTo>
                  <a:pt x="3236" y="391"/>
                </a:lnTo>
                <a:lnTo>
                  <a:pt x="3259" y="444"/>
                </a:lnTo>
                <a:lnTo>
                  <a:pt x="3277" y="501"/>
                </a:lnTo>
                <a:lnTo>
                  <a:pt x="3290" y="558"/>
                </a:lnTo>
                <a:lnTo>
                  <a:pt x="3297" y="617"/>
                </a:lnTo>
                <a:lnTo>
                  <a:pt x="3300" y="676"/>
                </a:lnTo>
                <a:lnTo>
                  <a:pt x="3297" y="736"/>
                </a:lnTo>
                <a:lnTo>
                  <a:pt x="3290" y="794"/>
                </a:lnTo>
                <a:lnTo>
                  <a:pt x="3277" y="852"/>
                </a:lnTo>
                <a:lnTo>
                  <a:pt x="3259" y="907"/>
                </a:lnTo>
                <a:lnTo>
                  <a:pt x="3236" y="962"/>
                </a:lnTo>
                <a:lnTo>
                  <a:pt x="3210" y="1013"/>
                </a:lnTo>
                <a:lnTo>
                  <a:pt x="3178" y="1063"/>
                </a:lnTo>
                <a:lnTo>
                  <a:pt x="3142" y="1110"/>
                </a:lnTo>
                <a:lnTo>
                  <a:pt x="3102" y="1153"/>
                </a:lnTo>
                <a:lnTo>
                  <a:pt x="2607" y="1647"/>
                </a:lnTo>
                <a:lnTo>
                  <a:pt x="3102" y="2140"/>
                </a:lnTo>
                <a:lnTo>
                  <a:pt x="3142" y="2185"/>
                </a:lnTo>
                <a:lnTo>
                  <a:pt x="3178" y="2231"/>
                </a:lnTo>
                <a:lnTo>
                  <a:pt x="3210" y="2281"/>
                </a:lnTo>
                <a:lnTo>
                  <a:pt x="3236" y="2333"/>
                </a:lnTo>
                <a:lnTo>
                  <a:pt x="3259" y="2387"/>
                </a:lnTo>
                <a:lnTo>
                  <a:pt x="3277" y="2442"/>
                </a:lnTo>
                <a:lnTo>
                  <a:pt x="3290" y="2500"/>
                </a:lnTo>
                <a:lnTo>
                  <a:pt x="3297" y="2558"/>
                </a:lnTo>
                <a:lnTo>
                  <a:pt x="3300" y="2618"/>
                </a:lnTo>
                <a:lnTo>
                  <a:pt x="3297" y="2678"/>
                </a:lnTo>
                <a:lnTo>
                  <a:pt x="3290" y="2737"/>
                </a:lnTo>
                <a:lnTo>
                  <a:pt x="3277" y="2794"/>
                </a:lnTo>
                <a:lnTo>
                  <a:pt x="3259" y="2850"/>
                </a:lnTo>
                <a:lnTo>
                  <a:pt x="3236" y="2903"/>
                </a:lnTo>
                <a:lnTo>
                  <a:pt x="3210" y="2956"/>
                </a:lnTo>
                <a:lnTo>
                  <a:pt x="3178" y="3005"/>
                </a:lnTo>
                <a:lnTo>
                  <a:pt x="3142" y="3052"/>
                </a:lnTo>
                <a:lnTo>
                  <a:pt x="3102" y="3096"/>
                </a:lnTo>
                <a:lnTo>
                  <a:pt x="3057" y="3136"/>
                </a:lnTo>
                <a:lnTo>
                  <a:pt x="3011" y="3173"/>
                </a:lnTo>
                <a:lnTo>
                  <a:pt x="2960" y="3204"/>
                </a:lnTo>
                <a:lnTo>
                  <a:pt x="2909" y="3231"/>
                </a:lnTo>
                <a:lnTo>
                  <a:pt x="2855" y="3253"/>
                </a:lnTo>
                <a:lnTo>
                  <a:pt x="2798" y="3271"/>
                </a:lnTo>
                <a:lnTo>
                  <a:pt x="2741" y="3284"/>
                </a:lnTo>
                <a:lnTo>
                  <a:pt x="2682" y="3291"/>
                </a:lnTo>
                <a:lnTo>
                  <a:pt x="2623" y="3294"/>
                </a:lnTo>
                <a:lnTo>
                  <a:pt x="2563" y="3291"/>
                </a:lnTo>
                <a:lnTo>
                  <a:pt x="2504" y="3284"/>
                </a:lnTo>
                <a:lnTo>
                  <a:pt x="2447" y="3271"/>
                </a:lnTo>
                <a:lnTo>
                  <a:pt x="2391" y="3253"/>
                </a:lnTo>
                <a:lnTo>
                  <a:pt x="2336" y="3231"/>
                </a:lnTo>
                <a:lnTo>
                  <a:pt x="2285" y="3204"/>
                </a:lnTo>
                <a:lnTo>
                  <a:pt x="2235" y="3173"/>
                </a:lnTo>
                <a:lnTo>
                  <a:pt x="2188" y="3136"/>
                </a:lnTo>
                <a:lnTo>
                  <a:pt x="2144" y="3096"/>
                </a:lnTo>
                <a:lnTo>
                  <a:pt x="1650" y="2603"/>
                </a:lnTo>
                <a:lnTo>
                  <a:pt x="1156" y="3096"/>
                </a:lnTo>
                <a:lnTo>
                  <a:pt x="1111" y="3136"/>
                </a:lnTo>
                <a:lnTo>
                  <a:pt x="1065" y="3173"/>
                </a:lnTo>
                <a:lnTo>
                  <a:pt x="1015" y="3204"/>
                </a:lnTo>
                <a:lnTo>
                  <a:pt x="962" y="3231"/>
                </a:lnTo>
                <a:lnTo>
                  <a:pt x="909" y="3253"/>
                </a:lnTo>
                <a:lnTo>
                  <a:pt x="853" y="3271"/>
                </a:lnTo>
                <a:lnTo>
                  <a:pt x="796" y="3284"/>
                </a:lnTo>
                <a:lnTo>
                  <a:pt x="737" y="3291"/>
                </a:lnTo>
                <a:lnTo>
                  <a:pt x="677" y="3294"/>
                </a:lnTo>
                <a:lnTo>
                  <a:pt x="617" y="3291"/>
                </a:lnTo>
                <a:lnTo>
                  <a:pt x="558" y="3284"/>
                </a:lnTo>
                <a:lnTo>
                  <a:pt x="500" y="3271"/>
                </a:lnTo>
                <a:lnTo>
                  <a:pt x="445" y="3253"/>
                </a:lnTo>
                <a:lnTo>
                  <a:pt x="391" y="3231"/>
                </a:lnTo>
                <a:lnTo>
                  <a:pt x="339" y="3204"/>
                </a:lnTo>
                <a:lnTo>
                  <a:pt x="289" y="3173"/>
                </a:lnTo>
                <a:lnTo>
                  <a:pt x="243" y="3136"/>
                </a:lnTo>
                <a:lnTo>
                  <a:pt x="198" y="3096"/>
                </a:lnTo>
                <a:lnTo>
                  <a:pt x="158" y="3052"/>
                </a:lnTo>
                <a:lnTo>
                  <a:pt x="121" y="3005"/>
                </a:lnTo>
                <a:lnTo>
                  <a:pt x="90" y="2956"/>
                </a:lnTo>
                <a:lnTo>
                  <a:pt x="63" y="2903"/>
                </a:lnTo>
                <a:lnTo>
                  <a:pt x="40" y="2850"/>
                </a:lnTo>
                <a:lnTo>
                  <a:pt x="23" y="2794"/>
                </a:lnTo>
                <a:lnTo>
                  <a:pt x="10" y="2737"/>
                </a:lnTo>
                <a:lnTo>
                  <a:pt x="3" y="2678"/>
                </a:lnTo>
                <a:lnTo>
                  <a:pt x="0" y="2618"/>
                </a:lnTo>
                <a:lnTo>
                  <a:pt x="0" y="2618"/>
                </a:lnTo>
                <a:lnTo>
                  <a:pt x="3" y="2558"/>
                </a:lnTo>
                <a:lnTo>
                  <a:pt x="10" y="2500"/>
                </a:lnTo>
                <a:lnTo>
                  <a:pt x="23" y="2442"/>
                </a:lnTo>
                <a:lnTo>
                  <a:pt x="40" y="2387"/>
                </a:lnTo>
                <a:lnTo>
                  <a:pt x="63" y="2333"/>
                </a:lnTo>
                <a:lnTo>
                  <a:pt x="90" y="2281"/>
                </a:lnTo>
                <a:lnTo>
                  <a:pt x="121" y="2231"/>
                </a:lnTo>
                <a:lnTo>
                  <a:pt x="158" y="2185"/>
                </a:lnTo>
                <a:lnTo>
                  <a:pt x="198" y="2140"/>
                </a:lnTo>
                <a:lnTo>
                  <a:pt x="693" y="1647"/>
                </a:lnTo>
                <a:lnTo>
                  <a:pt x="198" y="1153"/>
                </a:lnTo>
                <a:lnTo>
                  <a:pt x="158" y="1110"/>
                </a:lnTo>
                <a:lnTo>
                  <a:pt x="121" y="1063"/>
                </a:lnTo>
                <a:lnTo>
                  <a:pt x="90" y="1013"/>
                </a:lnTo>
                <a:lnTo>
                  <a:pt x="63" y="962"/>
                </a:lnTo>
                <a:lnTo>
                  <a:pt x="40" y="907"/>
                </a:lnTo>
                <a:lnTo>
                  <a:pt x="23" y="852"/>
                </a:lnTo>
                <a:lnTo>
                  <a:pt x="10" y="794"/>
                </a:lnTo>
                <a:lnTo>
                  <a:pt x="3" y="736"/>
                </a:lnTo>
                <a:lnTo>
                  <a:pt x="0" y="676"/>
                </a:lnTo>
                <a:lnTo>
                  <a:pt x="0" y="676"/>
                </a:lnTo>
                <a:lnTo>
                  <a:pt x="3" y="617"/>
                </a:lnTo>
                <a:lnTo>
                  <a:pt x="10" y="558"/>
                </a:lnTo>
                <a:lnTo>
                  <a:pt x="23" y="501"/>
                </a:lnTo>
                <a:lnTo>
                  <a:pt x="40" y="444"/>
                </a:lnTo>
                <a:lnTo>
                  <a:pt x="63" y="391"/>
                </a:lnTo>
                <a:lnTo>
                  <a:pt x="90" y="339"/>
                </a:lnTo>
                <a:lnTo>
                  <a:pt x="121" y="290"/>
                </a:lnTo>
                <a:lnTo>
                  <a:pt x="158" y="242"/>
                </a:lnTo>
                <a:lnTo>
                  <a:pt x="198" y="198"/>
                </a:lnTo>
                <a:lnTo>
                  <a:pt x="243" y="158"/>
                </a:lnTo>
                <a:lnTo>
                  <a:pt x="289" y="122"/>
                </a:lnTo>
                <a:lnTo>
                  <a:pt x="339" y="90"/>
                </a:lnTo>
                <a:lnTo>
                  <a:pt x="391" y="64"/>
                </a:lnTo>
                <a:lnTo>
                  <a:pt x="445" y="40"/>
                </a:lnTo>
                <a:lnTo>
                  <a:pt x="500" y="23"/>
                </a:lnTo>
                <a:lnTo>
                  <a:pt x="558" y="10"/>
                </a:lnTo>
                <a:lnTo>
                  <a:pt x="617" y="3"/>
                </a:lnTo>
                <a:lnTo>
                  <a:pt x="67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62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2907500" y="397610"/>
            <a:ext cx="7354508" cy="875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ჯანდაცვის სერვისების მოხმარებისა და დანახარჯების კვლევის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(HUES) </a:t>
            </a: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შედეგები</a:t>
            </a:r>
            <a:endParaRPr lang="en-US" sz="2400" b="1" spc="-3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400" spc="-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97147" y="1047689"/>
            <a:ext cx="3284452" cy="5446457"/>
            <a:chOff x="5817237" y="2740442"/>
            <a:chExt cx="2378784" cy="4051153"/>
          </a:xfrm>
        </p:grpSpPr>
        <p:sp>
          <p:nvSpPr>
            <p:cNvPr id="137" name="Rounded Rectangle 136"/>
            <p:cNvSpPr/>
            <p:nvPr/>
          </p:nvSpPr>
          <p:spPr>
            <a:xfrm>
              <a:off x="5817237" y="2740442"/>
              <a:ext cx="2378784" cy="4051153"/>
            </a:xfrm>
            <a:prstGeom prst="roundRect">
              <a:avLst>
                <a:gd name="adj" fmla="val 457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817237" y="3270154"/>
              <a:ext cx="2378784" cy="34110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endParaRPr lang="ka-GE" sz="1400" dirty="0">
                <a:solidFill>
                  <a:schemeClr val="bg1"/>
                </a:solidFill>
              </a:endParaRPr>
            </a:p>
            <a:p>
              <a:pPr lvl="0" algn="ctr"/>
              <a:endParaRPr lang="ka-GE" sz="1400" dirty="0" smtClean="0">
                <a:solidFill>
                  <a:schemeClr val="bg1"/>
                </a:solidFill>
              </a:endParaRPr>
            </a:p>
            <a:p>
              <a:pPr lvl="0" algn="ctr"/>
              <a:endParaRPr lang="ka-GE" sz="1400" dirty="0">
                <a:solidFill>
                  <a:schemeClr val="bg1"/>
                </a:solidFill>
              </a:endParaRPr>
            </a:p>
            <a:p>
              <a:pPr lvl="0" algn="ctr"/>
              <a:endParaRPr lang="en-US" sz="16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endParaRPr lang="ka-GE" sz="16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მოსახლეობის  კმაყოფილება მიღებული სერვისებით</a:t>
              </a:r>
            </a:p>
            <a:p>
              <a:pPr lvl="0" algn="ctr"/>
              <a:endParaRPr lang="ka-GE" sz="16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გ</a:t>
              </a: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ანახევრდა იმ ადამიანთა რაოდენობა, რომელთაც არ ჰქონდათ ინფორმაცია სახელმწიფოს მიერ უზრუნველყოფილი უფასო სამედიცინო სერვისების შესახებ</a:t>
              </a:r>
            </a:p>
            <a:p>
              <a:pPr lvl="0" algn="ctr"/>
              <a:r>
                <a:rPr lang="ka-GE" sz="14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  <a:p>
              <a:pPr lvl="0" algn="ctr"/>
              <a:endParaRPr lang="ka-GE" sz="1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endParaRPr lang="ka-GE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endParaRPr lang="ka-GE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1" name="Round Same Side Corner Rectangle 130"/>
            <p:cNvSpPr/>
            <p:nvPr/>
          </p:nvSpPr>
          <p:spPr>
            <a:xfrm>
              <a:off x="5817237" y="2932584"/>
              <a:ext cx="2378784" cy="667547"/>
            </a:xfrm>
            <a:prstGeom prst="round2SameRect">
              <a:avLst>
                <a:gd name="adj1" fmla="val 8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6541179" y="2975799"/>
              <a:ext cx="926626" cy="9337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7" name="Group 29"/>
            <p:cNvGrpSpPr>
              <a:grpSpLocks noChangeAspect="1"/>
            </p:cNvGrpSpPr>
            <p:nvPr/>
          </p:nvGrpSpPr>
          <p:grpSpPr bwMode="auto">
            <a:xfrm>
              <a:off x="6649225" y="3068677"/>
              <a:ext cx="714773" cy="618287"/>
              <a:chOff x="2511" y="1266"/>
              <a:chExt cx="2341" cy="2025"/>
            </a:xfrm>
            <a:solidFill>
              <a:schemeClr val="accent6"/>
            </a:solidFill>
          </p:grpSpPr>
          <p:sp>
            <p:nvSpPr>
              <p:cNvPr id="168" name="Freeform 31"/>
              <p:cNvSpPr>
                <a:spLocks/>
              </p:cNvSpPr>
              <p:nvPr/>
            </p:nvSpPr>
            <p:spPr bwMode="auto">
              <a:xfrm>
                <a:off x="3274" y="1778"/>
                <a:ext cx="816" cy="887"/>
              </a:xfrm>
              <a:custGeom>
                <a:avLst/>
                <a:gdLst>
                  <a:gd name="T0" fmla="*/ 873 w 2568"/>
                  <a:gd name="T1" fmla="*/ 2 h 1335"/>
                  <a:gd name="T2" fmla="*/ 914 w 2568"/>
                  <a:gd name="T3" fmla="*/ 26 h 1335"/>
                  <a:gd name="T4" fmla="*/ 939 w 2568"/>
                  <a:gd name="T5" fmla="*/ 66 h 1335"/>
                  <a:gd name="T6" fmla="*/ 943 w 2568"/>
                  <a:gd name="T7" fmla="*/ 870 h 1335"/>
                  <a:gd name="T8" fmla="*/ 1082 w 2568"/>
                  <a:gd name="T9" fmla="*/ 605 h 1335"/>
                  <a:gd name="T10" fmla="*/ 1125 w 2568"/>
                  <a:gd name="T11" fmla="*/ 580 h 1335"/>
                  <a:gd name="T12" fmla="*/ 1381 w 2568"/>
                  <a:gd name="T13" fmla="*/ 577 h 1335"/>
                  <a:gd name="T14" fmla="*/ 1667 w 2568"/>
                  <a:gd name="T15" fmla="*/ 29 h 1335"/>
                  <a:gd name="T16" fmla="*/ 1707 w 2568"/>
                  <a:gd name="T17" fmla="*/ 3 h 1335"/>
                  <a:gd name="T18" fmla="*/ 1755 w 2568"/>
                  <a:gd name="T19" fmla="*/ 2 h 1335"/>
                  <a:gd name="T20" fmla="*/ 1798 w 2568"/>
                  <a:gd name="T21" fmla="*/ 26 h 1335"/>
                  <a:gd name="T22" fmla="*/ 1822 w 2568"/>
                  <a:gd name="T23" fmla="*/ 66 h 1335"/>
                  <a:gd name="T24" fmla="*/ 1825 w 2568"/>
                  <a:gd name="T25" fmla="*/ 870 h 1335"/>
                  <a:gd name="T26" fmla="*/ 1966 w 2568"/>
                  <a:gd name="T27" fmla="*/ 605 h 1335"/>
                  <a:gd name="T28" fmla="*/ 2007 w 2568"/>
                  <a:gd name="T29" fmla="*/ 580 h 1335"/>
                  <a:gd name="T30" fmla="*/ 2477 w 2568"/>
                  <a:gd name="T31" fmla="*/ 577 h 1335"/>
                  <a:gd name="T32" fmla="*/ 2523 w 2568"/>
                  <a:gd name="T33" fmla="*/ 588 h 1335"/>
                  <a:gd name="T34" fmla="*/ 2556 w 2568"/>
                  <a:gd name="T35" fmla="*/ 621 h 1335"/>
                  <a:gd name="T36" fmla="*/ 2568 w 2568"/>
                  <a:gd name="T37" fmla="*/ 668 h 1335"/>
                  <a:gd name="T38" fmla="*/ 2555 w 2568"/>
                  <a:gd name="T39" fmla="*/ 713 h 1335"/>
                  <a:gd name="T40" fmla="*/ 2523 w 2568"/>
                  <a:gd name="T41" fmla="*/ 746 h 1335"/>
                  <a:gd name="T42" fmla="*/ 2477 w 2568"/>
                  <a:gd name="T43" fmla="*/ 757 h 1335"/>
                  <a:gd name="T44" fmla="*/ 1815 w 2568"/>
                  <a:gd name="T45" fmla="*/ 1286 h 1335"/>
                  <a:gd name="T46" fmla="*/ 1781 w 2568"/>
                  <a:gd name="T47" fmla="*/ 1321 h 1335"/>
                  <a:gd name="T48" fmla="*/ 1734 w 2568"/>
                  <a:gd name="T49" fmla="*/ 1335 h 1335"/>
                  <a:gd name="T50" fmla="*/ 1713 w 2568"/>
                  <a:gd name="T51" fmla="*/ 1333 h 1335"/>
                  <a:gd name="T52" fmla="*/ 1670 w 2568"/>
                  <a:gd name="T53" fmla="*/ 1308 h 1335"/>
                  <a:gd name="T54" fmla="*/ 1646 w 2568"/>
                  <a:gd name="T55" fmla="*/ 1269 h 1335"/>
                  <a:gd name="T56" fmla="*/ 1643 w 2568"/>
                  <a:gd name="T57" fmla="*/ 464 h 1335"/>
                  <a:gd name="T58" fmla="*/ 1502 w 2568"/>
                  <a:gd name="T59" fmla="*/ 729 h 1335"/>
                  <a:gd name="T60" fmla="*/ 1461 w 2568"/>
                  <a:gd name="T61" fmla="*/ 755 h 1335"/>
                  <a:gd name="T62" fmla="*/ 1205 w 2568"/>
                  <a:gd name="T63" fmla="*/ 757 h 1335"/>
                  <a:gd name="T64" fmla="*/ 919 w 2568"/>
                  <a:gd name="T65" fmla="*/ 1306 h 1335"/>
                  <a:gd name="T66" fmla="*/ 877 w 2568"/>
                  <a:gd name="T67" fmla="*/ 1331 h 1335"/>
                  <a:gd name="T68" fmla="*/ 830 w 2568"/>
                  <a:gd name="T69" fmla="*/ 1333 h 1335"/>
                  <a:gd name="T70" fmla="*/ 788 w 2568"/>
                  <a:gd name="T71" fmla="*/ 1308 h 1335"/>
                  <a:gd name="T72" fmla="*/ 764 w 2568"/>
                  <a:gd name="T73" fmla="*/ 1269 h 1335"/>
                  <a:gd name="T74" fmla="*/ 761 w 2568"/>
                  <a:gd name="T75" fmla="*/ 464 h 1335"/>
                  <a:gd name="T76" fmla="*/ 620 w 2568"/>
                  <a:gd name="T77" fmla="*/ 729 h 1335"/>
                  <a:gd name="T78" fmla="*/ 579 w 2568"/>
                  <a:gd name="T79" fmla="*/ 755 h 1335"/>
                  <a:gd name="T80" fmla="*/ 91 w 2568"/>
                  <a:gd name="T81" fmla="*/ 757 h 1335"/>
                  <a:gd name="T82" fmla="*/ 45 w 2568"/>
                  <a:gd name="T83" fmla="*/ 746 h 1335"/>
                  <a:gd name="T84" fmla="*/ 12 w 2568"/>
                  <a:gd name="T85" fmla="*/ 713 h 1335"/>
                  <a:gd name="T86" fmla="*/ 0 w 2568"/>
                  <a:gd name="T87" fmla="*/ 668 h 1335"/>
                  <a:gd name="T88" fmla="*/ 12 w 2568"/>
                  <a:gd name="T89" fmla="*/ 621 h 1335"/>
                  <a:gd name="T90" fmla="*/ 45 w 2568"/>
                  <a:gd name="T91" fmla="*/ 588 h 1335"/>
                  <a:gd name="T92" fmla="*/ 91 w 2568"/>
                  <a:gd name="T93" fmla="*/ 577 h 1335"/>
                  <a:gd name="T94" fmla="*/ 771 w 2568"/>
                  <a:gd name="T95" fmla="*/ 49 h 1335"/>
                  <a:gd name="T96" fmla="*/ 803 w 2568"/>
                  <a:gd name="T97" fmla="*/ 13 h 1335"/>
                  <a:gd name="T98" fmla="*/ 849 w 2568"/>
                  <a:gd name="T99" fmla="*/ 0 h 1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68" h="1335">
                    <a:moveTo>
                      <a:pt x="849" y="0"/>
                    </a:moveTo>
                    <a:lnTo>
                      <a:pt x="873" y="2"/>
                    </a:lnTo>
                    <a:lnTo>
                      <a:pt x="896" y="12"/>
                    </a:lnTo>
                    <a:lnTo>
                      <a:pt x="914" y="26"/>
                    </a:lnTo>
                    <a:lnTo>
                      <a:pt x="930" y="44"/>
                    </a:lnTo>
                    <a:lnTo>
                      <a:pt x="939" y="66"/>
                    </a:lnTo>
                    <a:lnTo>
                      <a:pt x="943" y="90"/>
                    </a:lnTo>
                    <a:lnTo>
                      <a:pt x="943" y="870"/>
                    </a:lnTo>
                    <a:lnTo>
                      <a:pt x="1068" y="625"/>
                    </a:lnTo>
                    <a:lnTo>
                      <a:pt x="1082" y="605"/>
                    </a:lnTo>
                    <a:lnTo>
                      <a:pt x="1102" y="590"/>
                    </a:lnTo>
                    <a:lnTo>
                      <a:pt x="1125" y="580"/>
                    </a:lnTo>
                    <a:lnTo>
                      <a:pt x="1149" y="577"/>
                    </a:lnTo>
                    <a:lnTo>
                      <a:pt x="1381" y="577"/>
                    </a:lnTo>
                    <a:lnTo>
                      <a:pt x="1653" y="49"/>
                    </a:lnTo>
                    <a:lnTo>
                      <a:pt x="1667" y="29"/>
                    </a:lnTo>
                    <a:lnTo>
                      <a:pt x="1685" y="13"/>
                    </a:lnTo>
                    <a:lnTo>
                      <a:pt x="1707" y="3"/>
                    </a:lnTo>
                    <a:lnTo>
                      <a:pt x="1731" y="0"/>
                    </a:lnTo>
                    <a:lnTo>
                      <a:pt x="1755" y="2"/>
                    </a:lnTo>
                    <a:lnTo>
                      <a:pt x="1778" y="12"/>
                    </a:lnTo>
                    <a:lnTo>
                      <a:pt x="1798" y="26"/>
                    </a:lnTo>
                    <a:lnTo>
                      <a:pt x="1812" y="44"/>
                    </a:lnTo>
                    <a:lnTo>
                      <a:pt x="1822" y="66"/>
                    </a:lnTo>
                    <a:lnTo>
                      <a:pt x="1825" y="90"/>
                    </a:lnTo>
                    <a:lnTo>
                      <a:pt x="1825" y="870"/>
                    </a:lnTo>
                    <a:lnTo>
                      <a:pt x="1950" y="625"/>
                    </a:lnTo>
                    <a:lnTo>
                      <a:pt x="1966" y="605"/>
                    </a:lnTo>
                    <a:lnTo>
                      <a:pt x="1984" y="590"/>
                    </a:lnTo>
                    <a:lnTo>
                      <a:pt x="2007" y="580"/>
                    </a:lnTo>
                    <a:lnTo>
                      <a:pt x="2031" y="577"/>
                    </a:lnTo>
                    <a:lnTo>
                      <a:pt x="2477" y="577"/>
                    </a:lnTo>
                    <a:lnTo>
                      <a:pt x="2501" y="580"/>
                    </a:lnTo>
                    <a:lnTo>
                      <a:pt x="2523" y="588"/>
                    </a:lnTo>
                    <a:lnTo>
                      <a:pt x="2542" y="602"/>
                    </a:lnTo>
                    <a:lnTo>
                      <a:pt x="2556" y="621"/>
                    </a:lnTo>
                    <a:lnTo>
                      <a:pt x="2565" y="644"/>
                    </a:lnTo>
                    <a:lnTo>
                      <a:pt x="2568" y="668"/>
                    </a:lnTo>
                    <a:lnTo>
                      <a:pt x="2565" y="691"/>
                    </a:lnTo>
                    <a:lnTo>
                      <a:pt x="2555" y="713"/>
                    </a:lnTo>
                    <a:lnTo>
                      <a:pt x="2541" y="732"/>
                    </a:lnTo>
                    <a:lnTo>
                      <a:pt x="2523" y="746"/>
                    </a:lnTo>
                    <a:lnTo>
                      <a:pt x="2501" y="755"/>
                    </a:lnTo>
                    <a:lnTo>
                      <a:pt x="2477" y="757"/>
                    </a:lnTo>
                    <a:lnTo>
                      <a:pt x="2087" y="757"/>
                    </a:lnTo>
                    <a:lnTo>
                      <a:pt x="1815" y="1286"/>
                    </a:lnTo>
                    <a:lnTo>
                      <a:pt x="1801" y="1307"/>
                    </a:lnTo>
                    <a:lnTo>
                      <a:pt x="1781" y="1321"/>
                    </a:lnTo>
                    <a:lnTo>
                      <a:pt x="1758" y="1331"/>
                    </a:lnTo>
                    <a:lnTo>
                      <a:pt x="1734" y="1335"/>
                    </a:lnTo>
                    <a:lnTo>
                      <a:pt x="1724" y="1334"/>
                    </a:lnTo>
                    <a:lnTo>
                      <a:pt x="1713" y="1333"/>
                    </a:lnTo>
                    <a:lnTo>
                      <a:pt x="1690" y="1324"/>
                    </a:lnTo>
                    <a:lnTo>
                      <a:pt x="1670" y="1308"/>
                    </a:lnTo>
                    <a:lnTo>
                      <a:pt x="1656" y="1290"/>
                    </a:lnTo>
                    <a:lnTo>
                      <a:pt x="1646" y="1269"/>
                    </a:lnTo>
                    <a:lnTo>
                      <a:pt x="1643" y="1244"/>
                    </a:lnTo>
                    <a:lnTo>
                      <a:pt x="1643" y="464"/>
                    </a:lnTo>
                    <a:lnTo>
                      <a:pt x="1518" y="709"/>
                    </a:lnTo>
                    <a:lnTo>
                      <a:pt x="1502" y="729"/>
                    </a:lnTo>
                    <a:lnTo>
                      <a:pt x="1483" y="745"/>
                    </a:lnTo>
                    <a:lnTo>
                      <a:pt x="1461" y="755"/>
                    </a:lnTo>
                    <a:lnTo>
                      <a:pt x="1437" y="757"/>
                    </a:lnTo>
                    <a:lnTo>
                      <a:pt x="1205" y="757"/>
                    </a:lnTo>
                    <a:lnTo>
                      <a:pt x="931" y="1286"/>
                    </a:lnTo>
                    <a:lnTo>
                      <a:pt x="919" y="1306"/>
                    </a:lnTo>
                    <a:lnTo>
                      <a:pt x="900" y="1321"/>
                    </a:lnTo>
                    <a:lnTo>
                      <a:pt x="877" y="1331"/>
                    </a:lnTo>
                    <a:lnTo>
                      <a:pt x="855" y="1335"/>
                    </a:lnTo>
                    <a:lnTo>
                      <a:pt x="830" y="1333"/>
                    </a:lnTo>
                    <a:lnTo>
                      <a:pt x="808" y="1324"/>
                    </a:lnTo>
                    <a:lnTo>
                      <a:pt x="788" y="1308"/>
                    </a:lnTo>
                    <a:lnTo>
                      <a:pt x="774" y="1290"/>
                    </a:lnTo>
                    <a:lnTo>
                      <a:pt x="764" y="1269"/>
                    </a:lnTo>
                    <a:lnTo>
                      <a:pt x="761" y="1244"/>
                    </a:lnTo>
                    <a:lnTo>
                      <a:pt x="761" y="464"/>
                    </a:lnTo>
                    <a:lnTo>
                      <a:pt x="634" y="709"/>
                    </a:lnTo>
                    <a:lnTo>
                      <a:pt x="620" y="729"/>
                    </a:lnTo>
                    <a:lnTo>
                      <a:pt x="601" y="745"/>
                    </a:lnTo>
                    <a:lnTo>
                      <a:pt x="579" y="755"/>
                    </a:lnTo>
                    <a:lnTo>
                      <a:pt x="553" y="757"/>
                    </a:lnTo>
                    <a:lnTo>
                      <a:pt x="91" y="757"/>
                    </a:lnTo>
                    <a:lnTo>
                      <a:pt x="66" y="755"/>
                    </a:lnTo>
                    <a:lnTo>
                      <a:pt x="45" y="746"/>
                    </a:lnTo>
                    <a:lnTo>
                      <a:pt x="27" y="732"/>
                    </a:lnTo>
                    <a:lnTo>
                      <a:pt x="12" y="713"/>
                    </a:lnTo>
                    <a:lnTo>
                      <a:pt x="4" y="692"/>
                    </a:lnTo>
                    <a:lnTo>
                      <a:pt x="0" y="668"/>
                    </a:lnTo>
                    <a:lnTo>
                      <a:pt x="4" y="644"/>
                    </a:lnTo>
                    <a:lnTo>
                      <a:pt x="12" y="621"/>
                    </a:lnTo>
                    <a:lnTo>
                      <a:pt x="27" y="602"/>
                    </a:lnTo>
                    <a:lnTo>
                      <a:pt x="45" y="588"/>
                    </a:lnTo>
                    <a:lnTo>
                      <a:pt x="66" y="580"/>
                    </a:lnTo>
                    <a:lnTo>
                      <a:pt x="91" y="577"/>
                    </a:lnTo>
                    <a:lnTo>
                      <a:pt x="499" y="577"/>
                    </a:lnTo>
                    <a:lnTo>
                      <a:pt x="771" y="49"/>
                    </a:lnTo>
                    <a:lnTo>
                      <a:pt x="785" y="29"/>
                    </a:lnTo>
                    <a:lnTo>
                      <a:pt x="803" y="13"/>
                    </a:lnTo>
                    <a:lnTo>
                      <a:pt x="825" y="3"/>
                    </a:lnTo>
                    <a:lnTo>
                      <a:pt x="8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32"/>
              <p:cNvSpPr>
                <a:spLocks noEditPoints="1"/>
              </p:cNvSpPr>
              <p:nvPr/>
            </p:nvSpPr>
            <p:spPr bwMode="auto">
              <a:xfrm>
                <a:off x="2511" y="1266"/>
                <a:ext cx="2341" cy="2025"/>
              </a:xfrm>
              <a:custGeom>
                <a:avLst/>
                <a:gdLst>
                  <a:gd name="T0" fmla="*/ 1268 w 4665"/>
                  <a:gd name="T1" fmla="*/ 322 h 4177"/>
                  <a:gd name="T2" fmla="*/ 1012 w 4665"/>
                  <a:gd name="T3" fmla="*/ 382 h 4177"/>
                  <a:gd name="T4" fmla="*/ 785 w 4665"/>
                  <a:gd name="T5" fmla="*/ 500 h 4177"/>
                  <a:gd name="T6" fmla="*/ 593 w 4665"/>
                  <a:gd name="T7" fmla="*/ 671 h 4177"/>
                  <a:gd name="T8" fmla="*/ 445 w 4665"/>
                  <a:gd name="T9" fmla="*/ 890 h 4177"/>
                  <a:gd name="T10" fmla="*/ 347 w 4665"/>
                  <a:gd name="T11" fmla="*/ 1148 h 4177"/>
                  <a:gd name="T12" fmla="*/ 314 w 4665"/>
                  <a:gd name="T13" fmla="*/ 1413 h 4177"/>
                  <a:gd name="T14" fmla="*/ 347 w 4665"/>
                  <a:gd name="T15" fmla="*/ 1674 h 4177"/>
                  <a:gd name="T16" fmla="*/ 441 w 4665"/>
                  <a:gd name="T17" fmla="*/ 1921 h 4177"/>
                  <a:gd name="T18" fmla="*/ 595 w 4665"/>
                  <a:gd name="T19" fmla="*/ 2144 h 4177"/>
                  <a:gd name="T20" fmla="*/ 4129 w 4665"/>
                  <a:gd name="T21" fmla="*/ 2073 h 4177"/>
                  <a:gd name="T22" fmla="*/ 4264 w 4665"/>
                  <a:gd name="T23" fmla="*/ 1841 h 4177"/>
                  <a:gd name="T24" fmla="*/ 4336 w 4665"/>
                  <a:gd name="T25" fmla="*/ 1588 h 4177"/>
                  <a:gd name="T26" fmla="*/ 4348 w 4665"/>
                  <a:gd name="T27" fmla="*/ 1324 h 4177"/>
                  <a:gd name="T28" fmla="*/ 4292 w 4665"/>
                  <a:gd name="T29" fmla="*/ 1060 h 4177"/>
                  <a:gd name="T30" fmla="*/ 4177 w 4665"/>
                  <a:gd name="T31" fmla="*/ 812 h 4177"/>
                  <a:gd name="T32" fmla="*/ 4012 w 4665"/>
                  <a:gd name="T33" fmla="*/ 608 h 4177"/>
                  <a:gd name="T34" fmla="*/ 3809 w 4665"/>
                  <a:gd name="T35" fmla="*/ 455 h 4177"/>
                  <a:gd name="T36" fmla="*/ 3571 w 4665"/>
                  <a:gd name="T37" fmla="*/ 355 h 4177"/>
                  <a:gd name="T38" fmla="*/ 3308 w 4665"/>
                  <a:gd name="T39" fmla="*/ 315 h 4177"/>
                  <a:gd name="T40" fmla="*/ 3062 w 4665"/>
                  <a:gd name="T41" fmla="*/ 329 h 4177"/>
                  <a:gd name="T42" fmla="*/ 2776 w 4665"/>
                  <a:gd name="T43" fmla="*/ 406 h 4177"/>
                  <a:gd name="T44" fmla="*/ 2513 w 4665"/>
                  <a:gd name="T45" fmla="*/ 547 h 4177"/>
                  <a:gd name="T46" fmla="*/ 2376 w 4665"/>
                  <a:gd name="T47" fmla="*/ 638 h 4177"/>
                  <a:gd name="T48" fmla="*/ 2285 w 4665"/>
                  <a:gd name="T49" fmla="*/ 635 h 4177"/>
                  <a:gd name="T50" fmla="*/ 2150 w 4665"/>
                  <a:gd name="T51" fmla="*/ 546 h 4177"/>
                  <a:gd name="T52" fmla="*/ 1888 w 4665"/>
                  <a:gd name="T53" fmla="*/ 406 h 4177"/>
                  <a:gd name="T54" fmla="*/ 1602 w 4665"/>
                  <a:gd name="T55" fmla="*/ 329 h 4177"/>
                  <a:gd name="T56" fmla="*/ 1403 w 4665"/>
                  <a:gd name="T57" fmla="*/ 0 h 4177"/>
                  <a:gd name="T58" fmla="*/ 1731 w 4665"/>
                  <a:gd name="T59" fmla="*/ 33 h 4177"/>
                  <a:gd name="T60" fmla="*/ 2044 w 4665"/>
                  <a:gd name="T61" fmla="*/ 131 h 4177"/>
                  <a:gd name="T62" fmla="*/ 2333 w 4665"/>
                  <a:gd name="T63" fmla="*/ 289 h 4177"/>
                  <a:gd name="T64" fmla="*/ 2621 w 4665"/>
                  <a:gd name="T65" fmla="*/ 131 h 4177"/>
                  <a:gd name="T66" fmla="*/ 2934 w 4665"/>
                  <a:gd name="T67" fmla="*/ 33 h 4177"/>
                  <a:gd name="T68" fmla="*/ 3262 w 4665"/>
                  <a:gd name="T69" fmla="*/ 0 h 4177"/>
                  <a:gd name="T70" fmla="*/ 3518 w 4665"/>
                  <a:gd name="T71" fmla="*/ 22 h 4177"/>
                  <a:gd name="T72" fmla="*/ 3802 w 4665"/>
                  <a:gd name="T73" fmla="*/ 104 h 4177"/>
                  <a:gd name="T74" fmla="*/ 4058 w 4665"/>
                  <a:gd name="T75" fmla="*/ 242 h 4177"/>
                  <a:gd name="T76" fmla="*/ 4278 w 4665"/>
                  <a:gd name="T77" fmla="*/ 433 h 4177"/>
                  <a:gd name="T78" fmla="*/ 4457 w 4665"/>
                  <a:gd name="T79" fmla="*/ 670 h 4177"/>
                  <a:gd name="T80" fmla="*/ 4587 w 4665"/>
                  <a:gd name="T81" fmla="*/ 947 h 4177"/>
                  <a:gd name="T82" fmla="*/ 4655 w 4665"/>
                  <a:gd name="T83" fmla="*/ 1245 h 4177"/>
                  <a:gd name="T84" fmla="*/ 4659 w 4665"/>
                  <a:gd name="T85" fmla="*/ 1544 h 4177"/>
                  <a:gd name="T86" fmla="*/ 4601 w 4665"/>
                  <a:gd name="T87" fmla="*/ 1835 h 4177"/>
                  <a:gd name="T88" fmla="*/ 4482 w 4665"/>
                  <a:gd name="T89" fmla="*/ 2110 h 4177"/>
                  <a:gd name="T90" fmla="*/ 4301 w 4665"/>
                  <a:gd name="T91" fmla="*/ 2359 h 4177"/>
                  <a:gd name="T92" fmla="*/ 2441 w 4665"/>
                  <a:gd name="T93" fmla="*/ 4133 h 4177"/>
                  <a:gd name="T94" fmla="*/ 2362 w 4665"/>
                  <a:gd name="T95" fmla="*/ 4174 h 4177"/>
                  <a:gd name="T96" fmla="*/ 2275 w 4665"/>
                  <a:gd name="T97" fmla="*/ 4166 h 4177"/>
                  <a:gd name="T98" fmla="*/ 374 w 4665"/>
                  <a:gd name="T99" fmla="*/ 2368 h 4177"/>
                  <a:gd name="T100" fmla="*/ 239 w 4665"/>
                  <a:gd name="T101" fmla="*/ 2197 h 4177"/>
                  <a:gd name="T102" fmla="*/ 98 w 4665"/>
                  <a:gd name="T103" fmla="*/ 1929 h 4177"/>
                  <a:gd name="T104" fmla="*/ 18 w 4665"/>
                  <a:gd name="T105" fmla="*/ 1643 h 4177"/>
                  <a:gd name="T106" fmla="*/ 1 w 4665"/>
                  <a:gd name="T107" fmla="*/ 1346 h 4177"/>
                  <a:gd name="T108" fmla="*/ 48 w 4665"/>
                  <a:gd name="T109" fmla="*/ 1047 h 4177"/>
                  <a:gd name="T110" fmla="*/ 159 w 4665"/>
                  <a:gd name="T111" fmla="*/ 758 h 4177"/>
                  <a:gd name="T112" fmla="*/ 323 w 4665"/>
                  <a:gd name="T113" fmla="*/ 507 h 4177"/>
                  <a:gd name="T114" fmla="*/ 531 w 4665"/>
                  <a:gd name="T115" fmla="*/ 301 h 4177"/>
                  <a:gd name="T116" fmla="*/ 775 w 4665"/>
                  <a:gd name="T117" fmla="*/ 144 h 4177"/>
                  <a:gd name="T118" fmla="*/ 1050 w 4665"/>
                  <a:gd name="T119" fmla="*/ 43 h 4177"/>
                  <a:gd name="T120" fmla="*/ 1347 w 4665"/>
                  <a:gd name="T121" fmla="*/ 0 h 4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65" h="4177">
                    <a:moveTo>
                      <a:pt x="1403" y="315"/>
                    </a:moveTo>
                    <a:lnTo>
                      <a:pt x="1359" y="315"/>
                    </a:lnTo>
                    <a:lnTo>
                      <a:pt x="1268" y="322"/>
                    </a:lnTo>
                    <a:lnTo>
                      <a:pt x="1179" y="335"/>
                    </a:lnTo>
                    <a:lnTo>
                      <a:pt x="1094" y="355"/>
                    </a:lnTo>
                    <a:lnTo>
                      <a:pt x="1012" y="382"/>
                    </a:lnTo>
                    <a:lnTo>
                      <a:pt x="933" y="416"/>
                    </a:lnTo>
                    <a:lnTo>
                      <a:pt x="856" y="455"/>
                    </a:lnTo>
                    <a:lnTo>
                      <a:pt x="785" y="500"/>
                    </a:lnTo>
                    <a:lnTo>
                      <a:pt x="717" y="551"/>
                    </a:lnTo>
                    <a:lnTo>
                      <a:pt x="653" y="608"/>
                    </a:lnTo>
                    <a:lnTo>
                      <a:pt x="593" y="671"/>
                    </a:lnTo>
                    <a:lnTo>
                      <a:pt x="539" y="739"/>
                    </a:lnTo>
                    <a:lnTo>
                      <a:pt x="489" y="812"/>
                    </a:lnTo>
                    <a:lnTo>
                      <a:pt x="445" y="890"/>
                    </a:lnTo>
                    <a:lnTo>
                      <a:pt x="405" y="973"/>
                    </a:lnTo>
                    <a:lnTo>
                      <a:pt x="373" y="1060"/>
                    </a:lnTo>
                    <a:lnTo>
                      <a:pt x="347" y="1148"/>
                    </a:lnTo>
                    <a:lnTo>
                      <a:pt x="330" y="1236"/>
                    </a:lnTo>
                    <a:lnTo>
                      <a:pt x="319" y="1324"/>
                    </a:lnTo>
                    <a:lnTo>
                      <a:pt x="314" y="1413"/>
                    </a:lnTo>
                    <a:lnTo>
                      <a:pt x="319" y="1501"/>
                    </a:lnTo>
                    <a:lnTo>
                      <a:pt x="329" y="1588"/>
                    </a:lnTo>
                    <a:lnTo>
                      <a:pt x="347" y="1674"/>
                    </a:lnTo>
                    <a:lnTo>
                      <a:pt x="371" y="1758"/>
                    </a:lnTo>
                    <a:lnTo>
                      <a:pt x="403" y="1841"/>
                    </a:lnTo>
                    <a:lnTo>
                      <a:pt x="441" y="1921"/>
                    </a:lnTo>
                    <a:lnTo>
                      <a:pt x="485" y="1999"/>
                    </a:lnTo>
                    <a:lnTo>
                      <a:pt x="536" y="2073"/>
                    </a:lnTo>
                    <a:lnTo>
                      <a:pt x="595" y="2144"/>
                    </a:lnTo>
                    <a:lnTo>
                      <a:pt x="2333" y="3803"/>
                    </a:lnTo>
                    <a:lnTo>
                      <a:pt x="4070" y="2144"/>
                    </a:lnTo>
                    <a:lnTo>
                      <a:pt x="4129" y="2073"/>
                    </a:lnTo>
                    <a:lnTo>
                      <a:pt x="4180" y="1999"/>
                    </a:lnTo>
                    <a:lnTo>
                      <a:pt x="4226" y="1921"/>
                    </a:lnTo>
                    <a:lnTo>
                      <a:pt x="4264" y="1841"/>
                    </a:lnTo>
                    <a:lnTo>
                      <a:pt x="4295" y="1758"/>
                    </a:lnTo>
                    <a:lnTo>
                      <a:pt x="4319" y="1674"/>
                    </a:lnTo>
                    <a:lnTo>
                      <a:pt x="4336" y="1588"/>
                    </a:lnTo>
                    <a:lnTo>
                      <a:pt x="4348" y="1501"/>
                    </a:lnTo>
                    <a:lnTo>
                      <a:pt x="4351" y="1413"/>
                    </a:lnTo>
                    <a:lnTo>
                      <a:pt x="4348" y="1324"/>
                    </a:lnTo>
                    <a:lnTo>
                      <a:pt x="4336" y="1236"/>
                    </a:lnTo>
                    <a:lnTo>
                      <a:pt x="4318" y="1148"/>
                    </a:lnTo>
                    <a:lnTo>
                      <a:pt x="4292" y="1060"/>
                    </a:lnTo>
                    <a:lnTo>
                      <a:pt x="4260" y="973"/>
                    </a:lnTo>
                    <a:lnTo>
                      <a:pt x="4221" y="890"/>
                    </a:lnTo>
                    <a:lnTo>
                      <a:pt x="4177" y="812"/>
                    </a:lnTo>
                    <a:lnTo>
                      <a:pt x="4127" y="739"/>
                    </a:lnTo>
                    <a:lnTo>
                      <a:pt x="4072" y="671"/>
                    </a:lnTo>
                    <a:lnTo>
                      <a:pt x="4012" y="608"/>
                    </a:lnTo>
                    <a:lnTo>
                      <a:pt x="3949" y="551"/>
                    </a:lnTo>
                    <a:lnTo>
                      <a:pt x="3881" y="500"/>
                    </a:lnTo>
                    <a:lnTo>
                      <a:pt x="3809" y="455"/>
                    </a:lnTo>
                    <a:lnTo>
                      <a:pt x="3733" y="416"/>
                    </a:lnTo>
                    <a:lnTo>
                      <a:pt x="3654" y="382"/>
                    </a:lnTo>
                    <a:lnTo>
                      <a:pt x="3571" y="355"/>
                    </a:lnTo>
                    <a:lnTo>
                      <a:pt x="3486" y="335"/>
                    </a:lnTo>
                    <a:lnTo>
                      <a:pt x="3399" y="322"/>
                    </a:lnTo>
                    <a:lnTo>
                      <a:pt x="3308" y="315"/>
                    </a:lnTo>
                    <a:lnTo>
                      <a:pt x="3262" y="315"/>
                    </a:lnTo>
                    <a:lnTo>
                      <a:pt x="3161" y="318"/>
                    </a:lnTo>
                    <a:lnTo>
                      <a:pt x="3062" y="329"/>
                    </a:lnTo>
                    <a:lnTo>
                      <a:pt x="2964" y="348"/>
                    </a:lnTo>
                    <a:lnTo>
                      <a:pt x="2868" y="373"/>
                    </a:lnTo>
                    <a:lnTo>
                      <a:pt x="2776" y="406"/>
                    </a:lnTo>
                    <a:lnTo>
                      <a:pt x="2685" y="446"/>
                    </a:lnTo>
                    <a:lnTo>
                      <a:pt x="2596" y="494"/>
                    </a:lnTo>
                    <a:lnTo>
                      <a:pt x="2513" y="547"/>
                    </a:lnTo>
                    <a:lnTo>
                      <a:pt x="2431" y="608"/>
                    </a:lnTo>
                    <a:lnTo>
                      <a:pt x="2404" y="625"/>
                    </a:lnTo>
                    <a:lnTo>
                      <a:pt x="2376" y="638"/>
                    </a:lnTo>
                    <a:lnTo>
                      <a:pt x="2346" y="642"/>
                    </a:lnTo>
                    <a:lnTo>
                      <a:pt x="2315" y="642"/>
                    </a:lnTo>
                    <a:lnTo>
                      <a:pt x="2285" y="635"/>
                    </a:lnTo>
                    <a:lnTo>
                      <a:pt x="2256" y="624"/>
                    </a:lnTo>
                    <a:lnTo>
                      <a:pt x="2229" y="605"/>
                    </a:lnTo>
                    <a:lnTo>
                      <a:pt x="2150" y="546"/>
                    </a:lnTo>
                    <a:lnTo>
                      <a:pt x="2066" y="493"/>
                    </a:lnTo>
                    <a:lnTo>
                      <a:pt x="1979" y="446"/>
                    </a:lnTo>
                    <a:lnTo>
                      <a:pt x="1888" y="406"/>
                    </a:lnTo>
                    <a:lnTo>
                      <a:pt x="1795" y="373"/>
                    </a:lnTo>
                    <a:lnTo>
                      <a:pt x="1699" y="348"/>
                    </a:lnTo>
                    <a:lnTo>
                      <a:pt x="1602" y="329"/>
                    </a:lnTo>
                    <a:lnTo>
                      <a:pt x="1502" y="318"/>
                    </a:lnTo>
                    <a:lnTo>
                      <a:pt x="1403" y="315"/>
                    </a:lnTo>
                    <a:close/>
                    <a:moveTo>
                      <a:pt x="1403" y="0"/>
                    </a:moveTo>
                    <a:lnTo>
                      <a:pt x="1514" y="3"/>
                    </a:lnTo>
                    <a:lnTo>
                      <a:pt x="1623" y="15"/>
                    </a:lnTo>
                    <a:lnTo>
                      <a:pt x="1731" y="33"/>
                    </a:lnTo>
                    <a:lnTo>
                      <a:pt x="1838" y="59"/>
                    </a:lnTo>
                    <a:lnTo>
                      <a:pt x="1943" y="92"/>
                    </a:lnTo>
                    <a:lnTo>
                      <a:pt x="2044" y="131"/>
                    </a:lnTo>
                    <a:lnTo>
                      <a:pt x="2144" y="177"/>
                    </a:lnTo>
                    <a:lnTo>
                      <a:pt x="2241" y="231"/>
                    </a:lnTo>
                    <a:lnTo>
                      <a:pt x="2333" y="289"/>
                    </a:lnTo>
                    <a:lnTo>
                      <a:pt x="2426" y="231"/>
                    </a:lnTo>
                    <a:lnTo>
                      <a:pt x="2521" y="177"/>
                    </a:lnTo>
                    <a:lnTo>
                      <a:pt x="2621" y="131"/>
                    </a:lnTo>
                    <a:lnTo>
                      <a:pt x="2723" y="92"/>
                    </a:lnTo>
                    <a:lnTo>
                      <a:pt x="2827" y="59"/>
                    </a:lnTo>
                    <a:lnTo>
                      <a:pt x="2934" y="33"/>
                    </a:lnTo>
                    <a:lnTo>
                      <a:pt x="3042" y="15"/>
                    </a:lnTo>
                    <a:lnTo>
                      <a:pt x="3151" y="3"/>
                    </a:lnTo>
                    <a:lnTo>
                      <a:pt x="3262" y="0"/>
                    </a:lnTo>
                    <a:lnTo>
                      <a:pt x="3318" y="0"/>
                    </a:lnTo>
                    <a:lnTo>
                      <a:pt x="3420" y="8"/>
                    </a:lnTo>
                    <a:lnTo>
                      <a:pt x="3518" y="22"/>
                    </a:lnTo>
                    <a:lnTo>
                      <a:pt x="3615" y="43"/>
                    </a:lnTo>
                    <a:lnTo>
                      <a:pt x="3710" y="70"/>
                    </a:lnTo>
                    <a:lnTo>
                      <a:pt x="3802" y="104"/>
                    </a:lnTo>
                    <a:lnTo>
                      <a:pt x="3891" y="144"/>
                    </a:lnTo>
                    <a:lnTo>
                      <a:pt x="3975" y="191"/>
                    </a:lnTo>
                    <a:lnTo>
                      <a:pt x="4058" y="242"/>
                    </a:lnTo>
                    <a:lnTo>
                      <a:pt x="4136" y="301"/>
                    </a:lnTo>
                    <a:lnTo>
                      <a:pt x="4208" y="363"/>
                    </a:lnTo>
                    <a:lnTo>
                      <a:pt x="4278" y="433"/>
                    </a:lnTo>
                    <a:lnTo>
                      <a:pt x="4344" y="507"/>
                    </a:lnTo>
                    <a:lnTo>
                      <a:pt x="4403" y="586"/>
                    </a:lnTo>
                    <a:lnTo>
                      <a:pt x="4457" y="670"/>
                    </a:lnTo>
                    <a:lnTo>
                      <a:pt x="4506" y="758"/>
                    </a:lnTo>
                    <a:lnTo>
                      <a:pt x="4550" y="850"/>
                    </a:lnTo>
                    <a:lnTo>
                      <a:pt x="4587" y="947"/>
                    </a:lnTo>
                    <a:lnTo>
                      <a:pt x="4617" y="1047"/>
                    </a:lnTo>
                    <a:lnTo>
                      <a:pt x="4640" y="1145"/>
                    </a:lnTo>
                    <a:lnTo>
                      <a:pt x="4655" y="1245"/>
                    </a:lnTo>
                    <a:lnTo>
                      <a:pt x="4664" y="1346"/>
                    </a:lnTo>
                    <a:lnTo>
                      <a:pt x="4665" y="1445"/>
                    </a:lnTo>
                    <a:lnTo>
                      <a:pt x="4659" y="1544"/>
                    </a:lnTo>
                    <a:lnTo>
                      <a:pt x="4647" y="1643"/>
                    </a:lnTo>
                    <a:lnTo>
                      <a:pt x="4628" y="1740"/>
                    </a:lnTo>
                    <a:lnTo>
                      <a:pt x="4601" y="1835"/>
                    </a:lnTo>
                    <a:lnTo>
                      <a:pt x="4568" y="1929"/>
                    </a:lnTo>
                    <a:lnTo>
                      <a:pt x="4527" y="2020"/>
                    </a:lnTo>
                    <a:lnTo>
                      <a:pt x="4482" y="2110"/>
                    </a:lnTo>
                    <a:lnTo>
                      <a:pt x="4428" y="2197"/>
                    </a:lnTo>
                    <a:lnTo>
                      <a:pt x="4368" y="2279"/>
                    </a:lnTo>
                    <a:lnTo>
                      <a:pt x="4301" y="2359"/>
                    </a:lnTo>
                    <a:lnTo>
                      <a:pt x="4297" y="2363"/>
                    </a:lnTo>
                    <a:lnTo>
                      <a:pt x="4292" y="2368"/>
                    </a:lnTo>
                    <a:lnTo>
                      <a:pt x="2441" y="4133"/>
                    </a:lnTo>
                    <a:lnTo>
                      <a:pt x="2417" y="4153"/>
                    </a:lnTo>
                    <a:lnTo>
                      <a:pt x="2390" y="4166"/>
                    </a:lnTo>
                    <a:lnTo>
                      <a:pt x="2362" y="4174"/>
                    </a:lnTo>
                    <a:lnTo>
                      <a:pt x="2333" y="4177"/>
                    </a:lnTo>
                    <a:lnTo>
                      <a:pt x="2303" y="4174"/>
                    </a:lnTo>
                    <a:lnTo>
                      <a:pt x="2275" y="4166"/>
                    </a:lnTo>
                    <a:lnTo>
                      <a:pt x="2249" y="4153"/>
                    </a:lnTo>
                    <a:lnTo>
                      <a:pt x="2225" y="4133"/>
                    </a:lnTo>
                    <a:lnTo>
                      <a:pt x="374" y="2368"/>
                    </a:lnTo>
                    <a:lnTo>
                      <a:pt x="366" y="2359"/>
                    </a:lnTo>
                    <a:lnTo>
                      <a:pt x="299" y="2279"/>
                    </a:lnTo>
                    <a:lnTo>
                      <a:pt x="239" y="2197"/>
                    </a:lnTo>
                    <a:lnTo>
                      <a:pt x="185" y="2110"/>
                    </a:lnTo>
                    <a:lnTo>
                      <a:pt x="138" y="2020"/>
                    </a:lnTo>
                    <a:lnTo>
                      <a:pt x="98" y="1929"/>
                    </a:lnTo>
                    <a:lnTo>
                      <a:pt x="64" y="1835"/>
                    </a:lnTo>
                    <a:lnTo>
                      <a:pt x="38" y="1740"/>
                    </a:lnTo>
                    <a:lnTo>
                      <a:pt x="18" y="1643"/>
                    </a:lnTo>
                    <a:lnTo>
                      <a:pt x="6" y="1544"/>
                    </a:lnTo>
                    <a:lnTo>
                      <a:pt x="0" y="1445"/>
                    </a:lnTo>
                    <a:lnTo>
                      <a:pt x="1" y="1346"/>
                    </a:lnTo>
                    <a:lnTo>
                      <a:pt x="10" y="1245"/>
                    </a:lnTo>
                    <a:lnTo>
                      <a:pt x="26" y="1145"/>
                    </a:lnTo>
                    <a:lnTo>
                      <a:pt x="48" y="1047"/>
                    </a:lnTo>
                    <a:lnTo>
                      <a:pt x="78" y="947"/>
                    </a:lnTo>
                    <a:lnTo>
                      <a:pt x="117" y="850"/>
                    </a:lnTo>
                    <a:lnTo>
                      <a:pt x="159" y="758"/>
                    </a:lnTo>
                    <a:lnTo>
                      <a:pt x="209" y="670"/>
                    </a:lnTo>
                    <a:lnTo>
                      <a:pt x="263" y="586"/>
                    </a:lnTo>
                    <a:lnTo>
                      <a:pt x="323" y="507"/>
                    </a:lnTo>
                    <a:lnTo>
                      <a:pt x="387" y="433"/>
                    </a:lnTo>
                    <a:lnTo>
                      <a:pt x="457" y="363"/>
                    </a:lnTo>
                    <a:lnTo>
                      <a:pt x="531" y="301"/>
                    </a:lnTo>
                    <a:lnTo>
                      <a:pt x="609" y="242"/>
                    </a:lnTo>
                    <a:lnTo>
                      <a:pt x="690" y="191"/>
                    </a:lnTo>
                    <a:lnTo>
                      <a:pt x="775" y="144"/>
                    </a:lnTo>
                    <a:lnTo>
                      <a:pt x="864" y="104"/>
                    </a:lnTo>
                    <a:lnTo>
                      <a:pt x="956" y="70"/>
                    </a:lnTo>
                    <a:lnTo>
                      <a:pt x="1050" y="43"/>
                    </a:lnTo>
                    <a:lnTo>
                      <a:pt x="1147" y="22"/>
                    </a:lnTo>
                    <a:lnTo>
                      <a:pt x="1246" y="8"/>
                    </a:lnTo>
                    <a:lnTo>
                      <a:pt x="1347" y="0"/>
                    </a:lnTo>
                    <a:lnTo>
                      <a:pt x="14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168498" y="1047689"/>
            <a:ext cx="3022475" cy="5511010"/>
            <a:chOff x="8816177" y="1987375"/>
            <a:chExt cx="2327283" cy="4035447"/>
          </a:xfrm>
        </p:grpSpPr>
        <p:sp>
          <p:nvSpPr>
            <p:cNvPr id="149" name="Rounded Rectangle 148"/>
            <p:cNvSpPr/>
            <p:nvPr/>
          </p:nvSpPr>
          <p:spPr>
            <a:xfrm>
              <a:off x="8820419" y="1987375"/>
              <a:ext cx="2310063" cy="4035447"/>
            </a:xfrm>
            <a:prstGeom prst="roundRect">
              <a:avLst>
                <a:gd name="adj" fmla="val 4572"/>
              </a:avLst>
            </a:prstGeom>
            <a:solidFill>
              <a:srgbClr val="CCC1D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816177" y="5159021"/>
              <a:ext cx="2318545" cy="762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spc="-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954998" y="2879309"/>
              <a:ext cx="2011185" cy="3065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ka-GE" sz="1200" dirty="0" smtClean="0">
                <a:solidFill>
                  <a:srgbClr val="FFFFFF"/>
                </a:solidFill>
              </a:endParaRPr>
            </a:p>
            <a:p>
              <a:pPr algn="ctr"/>
              <a:endParaRPr lang="ka-GE" sz="16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სერვისებზე ხელმისაწვდომობისა და  გაზრდილი უტილიზაციიდან გამომდინარე, გაიზარდა მთლიანი ჯიბიდან გადახდილი თანხები, განსაკუთრებით ქრონიკულ მედიკამენტებზე</a:t>
              </a:r>
            </a:p>
            <a:p>
              <a:pPr algn="ctr"/>
              <a:endParaRPr lang="ka-GE" sz="1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ინდივიდუალური საშუალო ხარჯი </a:t>
              </a:r>
            </a:p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318 ლარი – 2010 წ.</a:t>
              </a:r>
              <a:endParaRPr lang="en-US" sz="16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449 ლარი-2017 წ. 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3" name="Round Same Side Corner Rectangle 142"/>
            <p:cNvSpPr/>
            <p:nvPr/>
          </p:nvSpPr>
          <p:spPr>
            <a:xfrm>
              <a:off x="8833396" y="2211350"/>
              <a:ext cx="2310064" cy="543065"/>
            </a:xfrm>
            <a:prstGeom prst="round2SameRect">
              <a:avLst>
                <a:gd name="adj1" fmla="val 8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9622354" y="2435432"/>
              <a:ext cx="783828" cy="634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0" name="Group 35"/>
            <p:cNvGrpSpPr>
              <a:grpSpLocks noChangeAspect="1"/>
            </p:cNvGrpSpPr>
            <p:nvPr/>
          </p:nvGrpSpPr>
          <p:grpSpPr bwMode="auto">
            <a:xfrm>
              <a:off x="9759779" y="2372543"/>
              <a:ext cx="468481" cy="474230"/>
              <a:chOff x="4269" y="-1479"/>
              <a:chExt cx="1955" cy="1979"/>
            </a:xfrm>
            <a:solidFill>
              <a:schemeClr val="accent4"/>
            </a:solidFill>
          </p:grpSpPr>
          <p:sp>
            <p:nvSpPr>
              <p:cNvPr id="171" name="Freeform 37"/>
              <p:cNvSpPr>
                <a:spLocks noEditPoints="1"/>
              </p:cNvSpPr>
              <p:nvPr/>
            </p:nvSpPr>
            <p:spPr bwMode="auto">
              <a:xfrm>
                <a:off x="4269" y="-1479"/>
                <a:ext cx="1955" cy="1979"/>
              </a:xfrm>
              <a:custGeom>
                <a:avLst/>
                <a:gdLst>
                  <a:gd name="T0" fmla="*/ 2364 w 3300"/>
                  <a:gd name="T1" fmla="*/ 3006 h 3294"/>
                  <a:gd name="T2" fmla="*/ 2576 w 3300"/>
                  <a:gd name="T3" fmla="*/ 3082 h 3294"/>
                  <a:gd name="T4" fmla="*/ 2801 w 3300"/>
                  <a:gd name="T5" fmla="*/ 3049 h 3294"/>
                  <a:gd name="T6" fmla="*/ 2984 w 3300"/>
                  <a:gd name="T7" fmla="*/ 2913 h 3294"/>
                  <a:gd name="T8" fmla="*/ 3081 w 3300"/>
                  <a:gd name="T9" fmla="*/ 2709 h 3294"/>
                  <a:gd name="T10" fmla="*/ 3069 w 3300"/>
                  <a:gd name="T11" fmla="*/ 2482 h 3294"/>
                  <a:gd name="T12" fmla="*/ 2953 w 3300"/>
                  <a:gd name="T13" fmla="*/ 2289 h 3294"/>
                  <a:gd name="T14" fmla="*/ 288 w 3300"/>
                  <a:gd name="T15" fmla="*/ 2359 h 3294"/>
                  <a:gd name="T16" fmla="*/ 212 w 3300"/>
                  <a:gd name="T17" fmla="*/ 2572 h 3294"/>
                  <a:gd name="T18" fmla="*/ 246 w 3300"/>
                  <a:gd name="T19" fmla="*/ 2796 h 3294"/>
                  <a:gd name="T20" fmla="*/ 381 w 3300"/>
                  <a:gd name="T21" fmla="*/ 2979 h 3294"/>
                  <a:gd name="T22" fmla="*/ 585 w 3300"/>
                  <a:gd name="T23" fmla="*/ 3075 h 3294"/>
                  <a:gd name="T24" fmla="*/ 813 w 3300"/>
                  <a:gd name="T25" fmla="*/ 3064 h 3294"/>
                  <a:gd name="T26" fmla="*/ 1007 w 3300"/>
                  <a:gd name="T27" fmla="*/ 2948 h 3294"/>
                  <a:gd name="T28" fmla="*/ 1650 w 3300"/>
                  <a:gd name="T29" fmla="*/ 2306 h 3294"/>
                  <a:gd name="T30" fmla="*/ 2531 w 3300"/>
                  <a:gd name="T31" fmla="*/ 219 h 3294"/>
                  <a:gd name="T32" fmla="*/ 2327 w 3300"/>
                  <a:gd name="T33" fmla="*/ 316 h 3294"/>
                  <a:gd name="T34" fmla="*/ 2984 w 3300"/>
                  <a:gd name="T35" fmla="*/ 971 h 3294"/>
                  <a:gd name="T36" fmla="*/ 3081 w 3300"/>
                  <a:gd name="T37" fmla="*/ 768 h 3294"/>
                  <a:gd name="T38" fmla="*/ 3069 w 3300"/>
                  <a:gd name="T39" fmla="*/ 540 h 3294"/>
                  <a:gd name="T40" fmla="*/ 2953 w 3300"/>
                  <a:gd name="T41" fmla="*/ 346 h 3294"/>
                  <a:gd name="T42" fmla="*/ 2759 w 3300"/>
                  <a:gd name="T43" fmla="*/ 230 h 3294"/>
                  <a:gd name="T44" fmla="*/ 631 w 3300"/>
                  <a:gd name="T45" fmla="*/ 212 h 3294"/>
                  <a:gd name="T46" fmla="*/ 419 w 3300"/>
                  <a:gd name="T47" fmla="*/ 288 h 3294"/>
                  <a:gd name="T48" fmla="*/ 265 w 3300"/>
                  <a:gd name="T49" fmla="*/ 456 h 3294"/>
                  <a:gd name="T50" fmla="*/ 210 w 3300"/>
                  <a:gd name="T51" fmla="*/ 676 h 3294"/>
                  <a:gd name="T52" fmla="*/ 265 w 3300"/>
                  <a:gd name="T53" fmla="*/ 895 h 3294"/>
                  <a:gd name="T54" fmla="*/ 1501 w 3300"/>
                  <a:gd name="T55" fmla="*/ 840 h 3294"/>
                  <a:gd name="T56" fmla="*/ 855 w 3300"/>
                  <a:gd name="T57" fmla="*/ 245 h 3294"/>
                  <a:gd name="T58" fmla="*/ 677 w 3300"/>
                  <a:gd name="T59" fmla="*/ 0 h 3294"/>
                  <a:gd name="T60" fmla="*/ 962 w 3300"/>
                  <a:gd name="T61" fmla="*/ 64 h 3294"/>
                  <a:gd name="T62" fmla="*/ 1650 w 3300"/>
                  <a:gd name="T63" fmla="*/ 691 h 3294"/>
                  <a:gd name="T64" fmla="*/ 2336 w 3300"/>
                  <a:gd name="T65" fmla="*/ 64 h 3294"/>
                  <a:gd name="T66" fmla="*/ 2623 w 3300"/>
                  <a:gd name="T67" fmla="*/ 0 h 3294"/>
                  <a:gd name="T68" fmla="*/ 2909 w 3300"/>
                  <a:gd name="T69" fmla="*/ 64 h 3294"/>
                  <a:gd name="T70" fmla="*/ 3142 w 3300"/>
                  <a:gd name="T71" fmla="*/ 242 h 3294"/>
                  <a:gd name="T72" fmla="*/ 3277 w 3300"/>
                  <a:gd name="T73" fmla="*/ 501 h 3294"/>
                  <a:gd name="T74" fmla="*/ 3290 w 3300"/>
                  <a:gd name="T75" fmla="*/ 794 h 3294"/>
                  <a:gd name="T76" fmla="*/ 3178 w 3300"/>
                  <a:gd name="T77" fmla="*/ 1063 h 3294"/>
                  <a:gd name="T78" fmla="*/ 3142 w 3300"/>
                  <a:gd name="T79" fmla="*/ 2185 h 3294"/>
                  <a:gd name="T80" fmla="*/ 3277 w 3300"/>
                  <a:gd name="T81" fmla="*/ 2442 h 3294"/>
                  <a:gd name="T82" fmla="*/ 3290 w 3300"/>
                  <a:gd name="T83" fmla="*/ 2737 h 3294"/>
                  <a:gd name="T84" fmla="*/ 3178 w 3300"/>
                  <a:gd name="T85" fmla="*/ 3005 h 3294"/>
                  <a:gd name="T86" fmla="*/ 2960 w 3300"/>
                  <a:gd name="T87" fmla="*/ 3204 h 3294"/>
                  <a:gd name="T88" fmla="*/ 2682 w 3300"/>
                  <a:gd name="T89" fmla="*/ 3291 h 3294"/>
                  <a:gd name="T90" fmla="*/ 2391 w 3300"/>
                  <a:gd name="T91" fmla="*/ 3253 h 3294"/>
                  <a:gd name="T92" fmla="*/ 2144 w 3300"/>
                  <a:gd name="T93" fmla="*/ 3096 h 3294"/>
                  <a:gd name="T94" fmla="*/ 1015 w 3300"/>
                  <a:gd name="T95" fmla="*/ 3204 h 3294"/>
                  <a:gd name="T96" fmla="*/ 737 w 3300"/>
                  <a:gd name="T97" fmla="*/ 3291 h 3294"/>
                  <a:gd name="T98" fmla="*/ 445 w 3300"/>
                  <a:gd name="T99" fmla="*/ 3253 h 3294"/>
                  <a:gd name="T100" fmla="*/ 198 w 3300"/>
                  <a:gd name="T101" fmla="*/ 3096 h 3294"/>
                  <a:gd name="T102" fmla="*/ 40 w 3300"/>
                  <a:gd name="T103" fmla="*/ 2850 h 3294"/>
                  <a:gd name="T104" fmla="*/ 0 w 3300"/>
                  <a:gd name="T105" fmla="*/ 2618 h 3294"/>
                  <a:gd name="T106" fmla="*/ 63 w 3300"/>
                  <a:gd name="T107" fmla="*/ 2333 h 3294"/>
                  <a:gd name="T108" fmla="*/ 693 w 3300"/>
                  <a:gd name="T109" fmla="*/ 1647 h 3294"/>
                  <a:gd name="T110" fmla="*/ 63 w 3300"/>
                  <a:gd name="T111" fmla="*/ 962 h 3294"/>
                  <a:gd name="T112" fmla="*/ 0 w 3300"/>
                  <a:gd name="T113" fmla="*/ 676 h 3294"/>
                  <a:gd name="T114" fmla="*/ 40 w 3300"/>
                  <a:gd name="T115" fmla="*/ 444 h 3294"/>
                  <a:gd name="T116" fmla="*/ 198 w 3300"/>
                  <a:gd name="T117" fmla="*/ 198 h 3294"/>
                  <a:gd name="T118" fmla="*/ 445 w 3300"/>
                  <a:gd name="T119" fmla="*/ 40 h 3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00" h="3294">
                    <a:moveTo>
                      <a:pt x="2459" y="1795"/>
                    </a:moveTo>
                    <a:lnTo>
                      <a:pt x="1799" y="2454"/>
                    </a:lnTo>
                    <a:lnTo>
                      <a:pt x="2293" y="2948"/>
                    </a:lnTo>
                    <a:lnTo>
                      <a:pt x="2327" y="2979"/>
                    </a:lnTo>
                    <a:lnTo>
                      <a:pt x="2364" y="3006"/>
                    </a:lnTo>
                    <a:lnTo>
                      <a:pt x="2403" y="3029"/>
                    </a:lnTo>
                    <a:lnTo>
                      <a:pt x="2444" y="3049"/>
                    </a:lnTo>
                    <a:lnTo>
                      <a:pt x="2487" y="3064"/>
                    </a:lnTo>
                    <a:lnTo>
                      <a:pt x="2531" y="3075"/>
                    </a:lnTo>
                    <a:lnTo>
                      <a:pt x="2576" y="3082"/>
                    </a:lnTo>
                    <a:lnTo>
                      <a:pt x="2623" y="3084"/>
                    </a:lnTo>
                    <a:lnTo>
                      <a:pt x="2669" y="3082"/>
                    </a:lnTo>
                    <a:lnTo>
                      <a:pt x="2715" y="3075"/>
                    </a:lnTo>
                    <a:lnTo>
                      <a:pt x="2759" y="3064"/>
                    </a:lnTo>
                    <a:lnTo>
                      <a:pt x="2801" y="3049"/>
                    </a:lnTo>
                    <a:lnTo>
                      <a:pt x="2843" y="3029"/>
                    </a:lnTo>
                    <a:lnTo>
                      <a:pt x="2881" y="3006"/>
                    </a:lnTo>
                    <a:lnTo>
                      <a:pt x="2919" y="2979"/>
                    </a:lnTo>
                    <a:lnTo>
                      <a:pt x="2953" y="2948"/>
                    </a:lnTo>
                    <a:lnTo>
                      <a:pt x="2984" y="2913"/>
                    </a:lnTo>
                    <a:lnTo>
                      <a:pt x="3012" y="2876"/>
                    </a:lnTo>
                    <a:lnTo>
                      <a:pt x="3035" y="2838"/>
                    </a:lnTo>
                    <a:lnTo>
                      <a:pt x="3054" y="2796"/>
                    </a:lnTo>
                    <a:lnTo>
                      <a:pt x="3069" y="2754"/>
                    </a:lnTo>
                    <a:lnTo>
                      <a:pt x="3081" y="2709"/>
                    </a:lnTo>
                    <a:lnTo>
                      <a:pt x="3088" y="2664"/>
                    </a:lnTo>
                    <a:lnTo>
                      <a:pt x="3090" y="2618"/>
                    </a:lnTo>
                    <a:lnTo>
                      <a:pt x="3088" y="2572"/>
                    </a:lnTo>
                    <a:lnTo>
                      <a:pt x="3081" y="2527"/>
                    </a:lnTo>
                    <a:lnTo>
                      <a:pt x="3069" y="2482"/>
                    </a:lnTo>
                    <a:lnTo>
                      <a:pt x="3054" y="2440"/>
                    </a:lnTo>
                    <a:lnTo>
                      <a:pt x="3035" y="2399"/>
                    </a:lnTo>
                    <a:lnTo>
                      <a:pt x="3012" y="2359"/>
                    </a:lnTo>
                    <a:lnTo>
                      <a:pt x="2984" y="2323"/>
                    </a:lnTo>
                    <a:lnTo>
                      <a:pt x="2953" y="2289"/>
                    </a:lnTo>
                    <a:lnTo>
                      <a:pt x="2459" y="1795"/>
                    </a:lnTo>
                    <a:close/>
                    <a:moveTo>
                      <a:pt x="841" y="1795"/>
                    </a:moveTo>
                    <a:lnTo>
                      <a:pt x="347" y="2289"/>
                    </a:lnTo>
                    <a:lnTo>
                      <a:pt x="315" y="2323"/>
                    </a:lnTo>
                    <a:lnTo>
                      <a:pt x="288" y="2359"/>
                    </a:lnTo>
                    <a:lnTo>
                      <a:pt x="265" y="2399"/>
                    </a:lnTo>
                    <a:lnTo>
                      <a:pt x="246" y="2440"/>
                    </a:lnTo>
                    <a:lnTo>
                      <a:pt x="231" y="2482"/>
                    </a:lnTo>
                    <a:lnTo>
                      <a:pt x="219" y="2527"/>
                    </a:lnTo>
                    <a:lnTo>
                      <a:pt x="212" y="2572"/>
                    </a:lnTo>
                    <a:lnTo>
                      <a:pt x="210" y="2618"/>
                    </a:lnTo>
                    <a:lnTo>
                      <a:pt x="212" y="2664"/>
                    </a:lnTo>
                    <a:lnTo>
                      <a:pt x="219" y="2709"/>
                    </a:lnTo>
                    <a:lnTo>
                      <a:pt x="231" y="2754"/>
                    </a:lnTo>
                    <a:lnTo>
                      <a:pt x="246" y="2796"/>
                    </a:lnTo>
                    <a:lnTo>
                      <a:pt x="265" y="2838"/>
                    </a:lnTo>
                    <a:lnTo>
                      <a:pt x="288" y="2876"/>
                    </a:lnTo>
                    <a:lnTo>
                      <a:pt x="315" y="2913"/>
                    </a:lnTo>
                    <a:lnTo>
                      <a:pt x="347" y="2948"/>
                    </a:lnTo>
                    <a:lnTo>
                      <a:pt x="381" y="2979"/>
                    </a:lnTo>
                    <a:lnTo>
                      <a:pt x="419" y="3006"/>
                    </a:lnTo>
                    <a:lnTo>
                      <a:pt x="457" y="3029"/>
                    </a:lnTo>
                    <a:lnTo>
                      <a:pt x="498" y="3049"/>
                    </a:lnTo>
                    <a:lnTo>
                      <a:pt x="541" y="3064"/>
                    </a:lnTo>
                    <a:lnTo>
                      <a:pt x="585" y="3075"/>
                    </a:lnTo>
                    <a:lnTo>
                      <a:pt x="631" y="3082"/>
                    </a:lnTo>
                    <a:lnTo>
                      <a:pt x="677" y="3084"/>
                    </a:lnTo>
                    <a:lnTo>
                      <a:pt x="723" y="3082"/>
                    </a:lnTo>
                    <a:lnTo>
                      <a:pt x="768" y="3075"/>
                    </a:lnTo>
                    <a:lnTo>
                      <a:pt x="813" y="3064"/>
                    </a:lnTo>
                    <a:lnTo>
                      <a:pt x="855" y="3049"/>
                    </a:lnTo>
                    <a:lnTo>
                      <a:pt x="897" y="3029"/>
                    </a:lnTo>
                    <a:lnTo>
                      <a:pt x="936" y="3006"/>
                    </a:lnTo>
                    <a:lnTo>
                      <a:pt x="973" y="2979"/>
                    </a:lnTo>
                    <a:lnTo>
                      <a:pt x="1007" y="2948"/>
                    </a:lnTo>
                    <a:lnTo>
                      <a:pt x="1501" y="2454"/>
                    </a:lnTo>
                    <a:lnTo>
                      <a:pt x="841" y="1795"/>
                    </a:lnTo>
                    <a:close/>
                    <a:moveTo>
                      <a:pt x="1650" y="988"/>
                    </a:moveTo>
                    <a:lnTo>
                      <a:pt x="990" y="1647"/>
                    </a:lnTo>
                    <a:lnTo>
                      <a:pt x="1650" y="2306"/>
                    </a:lnTo>
                    <a:lnTo>
                      <a:pt x="2310" y="1647"/>
                    </a:lnTo>
                    <a:lnTo>
                      <a:pt x="1650" y="988"/>
                    </a:lnTo>
                    <a:close/>
                    <a:moveTo>
                      <a:pt x="2623" y="210"/>
                    </a:moveTo>
                    <a:lnTo>
                      <a:pt x="2576" y="212"/>
                    </a:lnTo>
                    <a:lnTo>
                      <a:pt x="2531" y="219"/>
                    </a:lnTo>
                    <a:lnTo>
                      <a:pt x="2487" y="230"/>
                    </a:lnTo>
                    <a:lnTo>
                      <a:pt x="2444" y="245"/>
                    </a:lnTo>
                    <a:lnTo>
                      <a:pt x="2403" y="264"/>
                    </a:lnTo>
                    <a:lnTo>
                      <a:pt x="2364" y="288"/>
                    </a:lnTo>
                    <a:lnTo>
                      <a:pt x="2327" y="316"/>
                    </a:lnTo>
                    <a:lnTo>
                      <a:pt x="2293" y="346"/>
                    </a:lnTo>
                    <a:lnTo>
                      <a:pt x="1799" y="840"/>
                    </a:lnTo>
                    <a:lnTo>
                      <a:pt x="2459" y="1499"/>
                    </a:lnTo>
                    <a:lnTo>
                      <a:pt x="2953" y="1005"/>
                    </a:lnTo>
                    <a:lnTo>
                      <a:pt x="2984" y="971"/>
                    </a:lnTo>
                    <a:lnTo>
                      <a:pt x="3012" y="935"/>
                    </a:lnTo>
                    <a:lnTo>
                      <a:pt x="3035" y="895"/>
                    </a:lnTo>
                    <a:lnTo>
                      <a:pt x="3054" y="855"/>
                    </a:lnTo>
                    <a:lnTo>
                      <a:pt x="3069" y="811"/>
                    </a:lnTo>
                    <a:lnTo>
                      <a:pt x="3081" y="768"/>
                    </a:lnTo>
                    <a:lnTo>
                      <a:pt x="3088" y="723"/>
                    </a:lnTo>
                    <a:lnTo>
                      <a:pt x="3090" y="676"/>
                    </a:lnTo>
                    <a:lnTo>
                      <a:pt x="3088" y="630"/>
                    </a:lnTo>
                    <a:lnTo>
                      <a:pt x="3081" y="584"/>
                    </a:lnTo>
                    <a:lnTo>
                      <a:pt x="3069" y="540"/>
                    </a:lnTo>
                    <a:lnTo>
                      <a:pt x="3054" y="498"/>
                    </a:lnTo>
                    <a:lnTo>
                      <a:pt x="3035" y="456"/>
                    </a:lnTo>
                    <a:lnTo>
                      <a:pt x="3012" y="418"/>
                    </a:lnTo>
                    <a:lnTo>
                      <a:pt x="2984" y="381"/>
                    </a:lnTo>
                    <a:lnTo>
                      <a:pt x="2953" y="346"/>
                    </a:lnTo>
                    <a:lnTo>
                      <a:pt x="2919" y="316"/>
                    </a:lnTo>
                    <a:lnTo>
                      <a:pt x="2881" y="288"/>
                    </a:lnTo>
                    <a:lnTo>
                      <a:pt x="2843" y="264"/>
                    </a:lnTo>
                    <a:lnTo>
                      <a:pt x="2801" y="245"/>
                    </a:lnTo>
                    <a:lnTo>
                      <a:pt x="2759" y="230"/>
                    </a:lnTo>
                    <a:lnTo>
                      <a:pt x="2715" y="219"/>
                    </a:lnTo>
                    <a:lnTo>
                      <a:pt x="2669" y="212"/>
                    </a:lnTo>
                    <a:lnTo>
                      <a:pt x="2623" y="210"/>
                    </a:lnTo>
                    <a:close/>
                    <a:moveTo>
                      <a:pt x="677" y="210"/>
                    </a:moveTo>
                    <a:lnTo>
                      <a:pt x="631" y="212"/>
                    </a:lnTo>
                    <a:lnTo>
                      <a:pt x="585" y="219"/>
                    </a:lnTo>
                    <a:lnTo>
                      <a:pt x="541" y="230"/>
                    </a:lnTo>
                    <a:lnTo>
                      <a:pt x="498" y="245"/>
                    </a:lnTo>
                    <a:lnTo>
                      <a:pt x="457" y="264"/>
                    </a:lnTo>
                    <a:lnTo>
                      <a:pt x="419" y="288"/>
                    </a:lnTo>
                    <a:lnTo>
                      <a:pt x="381" y="316"/>
                    </a:lnTo>
                    <a:lnTo>
                      <a:pt x="347" y="346"/>
                    </a:lnTo>
                    <a:lnTo>
                      <a:pt x="315" y="381"/>
                    </a:lnTo>
                    <a:lnTo>
                      <a:pt x="288" y="418"/>
                    </a:lnTo>
                    <a:lnTo>
                      <a:pt x="265" y="456"/>
                    </a:lnTo>
                    <a:lnTo>
                      <a:pt x="246" y="498"/>
                    </a:lnTo>
                    <a:lnTo>
                      <a:pt x="231" y="540"/>
                    </a:lnTo>
                    <a:lnTo>
                      <a:pt x="219" y="584"/>
                    </a:lnTo>
                    <a:lnTo>
                      <a:pt x="212" y="630"/>
                    </a:lnTo>
                    <a:lnTo>
                      <a:pt x="210" y="676"/>
                    </a:lnTo>
                    <a:lnTo>
                      <a:pt x="212" y="723"/>
                    </a:lnTo>
                    <a:lnTo>
                      <a:pt x="219" y="768"/>
                    </a:lnTo>
                    <a:lnTo>
                      <a:pt x="231" y="811"/>
                    </a:lnTo>
                    <a:lnTo>
                      <a:pt x="246" y="855"/>
                    </a:lnTo>
                    <a:lnTo>
                      <a:pt x="265" y="895"/>
                    </a:lnTo>
                    <a:lnTo>
                      <a:pt x="288" y="935"/>
                    </a:lnTo>
                    <a:lnTo>
                      <a:pt x="315" y="971"/>
                    </a:lnTo>
                    <a:lnTo>
                      <a:pt x="347" y="1005"/>
                    </a:lnTo>
                    <a:lnTo>
                      <a:pt x="841" y="1499"/>
                    </a:lnTo>
                    <a:lnTo>
                      <a:pt x="1501" y="840"/>
                    </a:lnTo>
                    <a:lnTo>
                      <a:pt x="1007" y="346"/>
                    </a:lnTo>
                    <a:lnTo>
                      <a:pt x="973" y="316"/>
                    </a:lnTo>
                    <a:lnTo>
                      <a:pt x="936" y="288"/>
                    </a:lnTo>
                    <a:lnTo>
                      <a:pt x="897" y="264"/>
                    </a:lnTo>
                    <a:lnTo>
                      <a:pt x="855" y="245"/>
                    </a:lnTo>
                    <a:lnTo>
                      <a:pt x="813" y="230"/>
                    </a:lnTo>
                    <a:lnTo>
                      <a:pt x="768" y="219"/>
                    </a:lnTo>
                    <a:lnTo>
                      <a:pt x="723" y="212"/>
                    </a:lnTo>
                    <a:lnTo>
                      <a:pt x="677" y="210"/>
                    </a:lnTo>
                    <a:close/>
                    <a:moveTo>
                      <a:pt x="677" y="0"/>
                    </a:moveTo>
                    <a:lnTo>
                      <a:pt x="737" y="3"/>
                    </a:lnTo>
                    <a:lnTo>
                      <a:pt x="796" y="10"/>
                    </a:lnTo>
                    <a:lnTo>
                      <a:pt x="853" y="23"/>
                    </a:lnTo>
                    <a:lnTo>
                      <a:pt x="909" y="40"/>
                    </a:lnTo>
                    <a:lnTo>
                      <a:pt x="962" y="64"/>
                    </a:lnTo>
                    <a:lnTo>
                      <a:pt x="1015" y="90"/>
                    </a:lnTo>
                    <a:lnTo>
                      <a:pt x="1065" y="122"/>
                    </a:lnTo>
                    <a:lnTo>
                      <a:pt x="1111" y="158"/>
                    </a:lnTo>
                    <a:lnTo>
                      <a:pt x="1156" y="198"/>
                    </a:lnTo>
                    <a:lnTo>
                      <a:pt x="1650" y="691"/>
                    </a:lnTo>
                    <a:lnTo>
                      <a:pt x="2144" y="198"/>
                    </a:lnTo>
                    <a:lnTo>
                      <a:pt x="2188" y="158"/>
                    </a:lnTo>
                    <a:lnTo>
                      <a:pt x="2235" y="122"/>
                    </a:lnTo>
                    <a:lnTo>
                      <a:pt x="2285" y="90"/>
                    </a:lnTo>
                    <a:lnTo>
                      <a:pt x="2336" y="64"/>
                    </a:lnTo>
                    <a:lnTo>
                      <a:pt x="2391" y="40"/>
                    </a:lnTo>
                    <a:lnTo>
                      <a:pt x="2447" y="23"/>
                    </a:lnTo>
                    <a:lnTo>
                      <a:pt x="2504" y="10"/>
                    </a:lnTo>
                    <a:lnTo>
                      <a:pt x="2563" y="3"/>
                    </a:lnTo>
                    <a:lnTo>
                      <a:pt x="2623" y="0"/>
                    </a:lnTo>
                    <a:lnTo>
                      <a:pt x="2682" y="3"/>
                    </a:lnTo>
                    <a:lnTo>
                      <a:pt x="2741" y="10"/>
                    </a:lnTo>
                    <a:lnTo>
                      <a:pt x="2798" y="23"/>
                    </a:lnTo>
                    <a:lnTo>
                      <a:pt x="2855" y="40"/>
                    </a:lnTo>
                    <a:lnTo>
                      <a:pt x="2909" y="64"/>
                    </a:lnTo>
                    <a:lnTo>
                      <a:pt x="2960" y="90"/>
                    </a:lnTo>
                    <a:lnTo>
                      <a:pt x="3011" y="122"/>
                    </a:lnTo>
                    <a:lnTo>
                      <a:pt x="3057" y="158"/>
                    </a:lnTo>
                    <a:lnTo>
                      <a:pt x="3102" y="198"/>
                    </a:lnTo>
                    <a:lnTo>
                      <a:pt x="3142" y="242"/>
                    </a:lnTo>
                    <a:lnTo>
                      <a:pt x="3178" y="290"/>
                    </a:lnTo>
                    <a:lnTo>
                      <a:pt x="3210" y="339"/>
                    </a:lnTo>
                    <a:lnTo>
                      <a:pt x="3236" y="391"/>
                    </a:lnTo>
                    <a:lnTo>
                      <a:pt x="3259" y="444"/>
                    </a:lnTo>
                    <a:lnTo>
                      <a:pt x="3277" y="501"/>
                    </a:lnTo>
                    <a:lnTo>
                      <a:pt x="3290" y="558"/>
                    </a:lnTo>
                    <a:lnTo>
                      <a:pt x="3297" y="617"/>
                    </a:lnTo>
                    <a:lnTo>
                      <a:pt x="3300" y="676"/>
                    </a:lnTo>
                    <a:lnTo>
                      <a:pt x="3297" y="736"/>
                    </a:lnTo>
                    <a:lnTo>
                      <a:pt x="3290" y="794"/>
                    </a:lnTo>
                    <a:lnTo>
                      <a:pt x="3277" y="852"/>
                    </a:lnTo>
                    <a:lnTo>
                      <a:pt x="3259" y="907"/>
                    </a:lnTo>
                    <a:lnTo>
                      <a:pt x="3236" y="962"/>
                    </a:lnTo>
                    <a:lnTo>
                      <a:pt x="3210" y="1013"/>
                    </a:lnTo>
                    <a:lnTo>
                      <a:pt x="3178" y="1063"/>
                    </a:lnTo>
                    <a:lnTo>
                      <a:pt x="3142" y="1110"/>
                    </a:lnTo>
                    <a:lnTo>
                      <a:pt x="3102" y="1153"/>
                    </a:lnTo>
                    <a:lnTo>
                      <a:pt x="2607" y="1647"/>
                    </a:lnTo>
                    <a:lnTo>
                      <a:pt x="3102" y="2140"/>
                    </a:lnTo>
                    <a:lnTo>
                      <a:pt x="3142" y="2185"/>
                    </a:lnTo>
                    <a:lnTo>
                      <a:pt x="3178" y="2231"/>
                    </a:lnTo>
                    <a:lnTo>
                      <a:pt x="3210" y="2281"/>
                    </a:lnTo>
                    <a:lnTo>
                      <a:pt x="3236" y="2333"/>
                    </a:lnTo>
                    <a:lnTo>
                      <a:pt x="3259" y="2387"/>
                    </a:lnTo>
                    <a:lnTo>
                      <a:pt x="3277" y="2442"/>
                    </a:lnTo>
                    <a:lnTo>
                      <a:pt x="3290" y="2500"/>
                    </a:lnTo>
                    <a:lnTo>
                      <a:pt x="3297" y="2558"/>
                    </a:lnTo>
                    <a:lnTo>
                      <a:pt x="3300" y="2618"/>
                    </a:lnTo>
                    <a:lnTo>
                      <a:pt x="3297" y="2678"/>
                    </a:lnTo>
                    <a:lnTo>
                      <a:pt x="3290" y="2737"/>
                    </a:lnTo>
                    <a:lnTo>
                      <a:pt x="3277" y="2794"/>
                    </a:lnTo>
                    <a:lnTo>
                      <a:pt x="3259" y="2850"/>
                    </a:lnTo>
                    <a:lnTo>
                      <a:pt x="3236" y="2903"/>
                    </a:lnTo>
                    <a:lnTo>
                      <a:pt x="3210" y="2956"/>
                    </a:lnTo>
                    <a:lnTo>
                      <a:pt x="3178" y="3005"/>
                    </a:lnTo>
                    <a:lnTo>
                      <a:pt x="3142" y="3052"/>
                    </a:lnTo>
                    <a:lnTo>
                      <a:pt x="3102" y="3096"/>
                    </a:lnTo>
                    <a:lnTo>
                      <a:pt x="3057" y="3136"/>
                    </a:lnTo>
                    <a:lnTo>
                      <a:pt x="3011" y="3173"/>
                    </a:lnTo>
                    <a:lnTo>
                      <a:pt x="2960" y="3204"/>
                    </a:lnTo>
                    <a:lnTo>
                      <a:pt x="2909" y="3231"/>
                    </a:lnTo>
                    <a:lnTo>
                      <a:pt x="2855" y="3253"/>
                    </a:lnTo>
                    <a:lnTo>
                      <a:pt x="2798" y="3271"/>
                    </a:lnTo>
                    <a:lnTo>
                      <a:pt x="2741" y="3284"/>
                    </a:lnTo>
                    <a:lnTo>
                      <a:pt x="2682" y="3291"/>
                    </a:lnTo>
                    <a:lnTo>
                      <a:pt x="2623" y="3294"/>
                    </a:lnTo>
                    <a:lnTo>
                      <a:pt x="2563" y="3291"/>
                    </a:lnTo>
                    <a:lnTo>
                      <a:pt x="2504" y="3284"/>
                    </a:lnTo>
                    <a:lnTo>
                      <a:pt x="2447" y="3271"/>
                    </a:lnTo>
                    <a:lnTo>
                      <a:pt x="2391" y="3253"/>
                    </a:lnTo>
                    <a:lnTo>
                      <a:pt x="2336" y="3231"/>
                    </a:lnTo>
                    <a:lnTo>
                      <a:pt x="2285" y="3204"/>
                    </a:lnTo>
                    <a:lnTo>
                      <a:pt x="2235" y="3173"/>
                    </a:lnTo>
                    <a:lnTo>
                      <a:pt x="2188" y="3136"/>
                    </a:lnTo>
                    <a:lnTo>
                      <a:pt x="2144" y="3096"/>
                    </a:lnTo>
                    <a:lnTo>
                      <a:pt x="1650" y="2603"/>
                    </a:lnTo>
                    <a:lnTo>
                      <a:pt x="1156" y="3096"/>
                    </a:lnTo>
                    <a:lnTo>
                      <a:pt x="1111" y="3136"/>
                    </a:lnTo>
                    <a:lnTo>
                      <a:pt x="1065" y="3173"/>
                    </a:lnTo>
                    <a:lnTo>
                      <a:pt x="1015" y="3204"/>
                    </a:lnTo>
                    <a:lnTo>
                      <a:pt x="962" y="3231"/>
                    </a:lnTo>
                    <a:lnTo>
                      <a:pt x="909" y="3253"/>
                    </a:lnTo>
                    <a:lnTo>
                      <a:pt x="853" y="3271"/>
                    </a:lnTo>
                    <a:lnTo>
                      <a:pt x="796" y="3284"/>
                    </a:lnTo>
                    <a:lnTo>
                      <a:pt x="737" y="3291"/>
                    </a:lnTo>
                    <a:lnTo>
                      <a:pt x="677" y="3294"/>
                    </a:lnTo>
                    <a:lnTo>
                      <a:pt x="617" y="3291"/>
                    </a:lnTo>
                    <a:lnTo>
                      <a:pt x="558" y="3284"/>
                    </a:lnTo>
                    <a:lnTo>
                      <a:pt x="500" y="3271"/>
                    </a:lnTo>
                    <a:lnTo>
                      <a:pt x="445" y="3253"/>
                    </a:lnTo>
                    <a:lnTo>
                      <a:pt x="391" y="3231"/>
                    </a:lnTo>
                    <a:lnTo>
                      <a:pt x="339" y="3204"/>
                    </a:lnTo>
                    <a:lnTo>
                      <a:pt x="289" y="3173"/>
                    </a:lnTo>
                    <a:lnTo>
                      <a:pt x="243" y="3136"/>
                    </a:lnTo>
                    <a:lnTo>
                      <a:pt x="198" y="3096"/>
                    </a:lnTo>
                    <a:lnTo>
                      <a:pt x="158" y="3052"/>
                    </a:lnTo>
                    <a:lnTo>
                      <a:pt x="121" y="3005"/>
                    </a:lnTo>
                    <a:lnTo>
                      <a:pt x="90" y="2956"/>
                    </a:lnTo>
                    <a:lnTo>
                      <a:pt x="63" y="2903"/>
                    </a:lnTo>
                    <a:lnTo>
                      <a:pt x="40" y="2850"/>
                    </a:lnTo>
                    <a:lnTo>
                      <a:pt x="23" y="2794"/>
                    </a:lnTo>
                    <a:lnTo>
                      <a:pt x="10" y="2737"/>
                    </a:lnTo>
                    <a:lnTo>
                      <a:pt x="3" y="2678"/>
                    </a:lnTo>
                    <a:lnTo>
                      <a:pt x="0" y="2618"/>
                    </a:lnTo>
                    <a:lnTo>
                      <a:pt x="0" y="2618"/>
                    </a:lnTo>
                    <a:lnTo>
                      <a:pt x="3" y="2558"/>
                    </a:lnTo>
                    <a:lnTo>
                      <a:pt x="10" y="2500"/>
                    </a:lnTo>
                    <a:lnTo>
                      <a:pt x="23" y="2442"/>
                    </a:lnTo>
                    <a:lnTo>
                      <a:pt x="40" y="2387"/>
                    </a:lnTo>
                    <a:lnTo>
                      <a:pt x="63" y="2333"/>
                    </a:lnTo>
                    <a:lnTo>
                      <a:pt x="90" y="2281"/>
                    </a:lnTo>
                    <a:lnTo>
                      <a:pt x="121" y="2231"/>
                    </a:lnTo>
                    <a:lnTo>
                      <a:pt x="158" y="2185"/>
                    </a:lnTo>
                    <a:lnTo>
                      <a:pt x="198" y="2140"/>
                    </a:lnTo>
                    <a:lnTo>
                      <a:pt x="693" y="1647"/>
                    </a:lnTo>
                    <a:lnTo>
                      <a:pt x="198" y="1153"/>
                    </a:lnTo>
                    <a:lnTo>
                      <a:pt x="158" y="1110"/>
                    </a:lnTo>
                    <a:lnTo>
                      <a:pt x="121" y="1063"/>
                    </a:lnTo>
                    <a:lnTo>
                      <a:pt x="90" y="1013"/>
                    </a:lnTo>
                    <a:lnTo>
                      <a:pt x="63" y="962"/>
                    </a:lnTo>
                    <a:lnTo>
                      <a:pt x="40" y="907"/>
                    </a:lnTo>
                    <a:lnTo>
                      <a:pt x="23" y="852"/>
                    </a:lnTo>
                    <a:lnTo>
                      <a:pt x="10" y="794"/>
                    </a:lnTo>
                    <a:lnTo>
                      <a:pt x="3" y="736"/>
                    </a:lnTo>
                    <a:lnTo>
                      <a:pt x="0" y="676"/>
                    </a:lnTo>
                    <a:lnTo>
                      <a:pt x="0" y="676"/>
                    </a:lnTo>
                    <a:lnTo>
                      <a:pt x="3" y="617"/>
                    </a:lnTo>
                    <a:lnTo>
                      <a:pt x="10" y="558"/>
                    </a:lnTo>
                    <a:lnTo>
                      <a:pt x="23" y="501"/>
                    </a:lnTo>
                    <a:lnTo>
                      <a:pt x="40" y="444"/>
                    </a:lnTo>
                    <a:lnTo>
                      <a:pt x="63" y="391"/>
                    </a:lnTo>
                    <a:lnTo>
                      <a:pt x="90" y="339"/>
                    </a:lnTo>
                    <a:lnTo>
                      <a:pt x="121" y="290"/>
                    </a:lnTo>
                    <a:lnTo>
                      <a:pt x="158" y="242"/>
                    </a:lnTo>
                    <a:lnTo>
                      <a:pt x="198" y="198"/>
                    </a:lnTo>
                    <a:lnTo>
                      <a:pt x="243" y="158"/>
                    </a:lnTo>
                    <a:lnTo>
                      <a:pt x="289" y="122"/>
                    </a:lnTo>
                    <a:lnTo>
                      <a:pt x="339" y="90"/>
                    </a:lnTo>
                    <a:lnTo>
                      <a:pt x="391" y="64"/>
                    </a:lnTo>
                    <a:lnTo>
                      <a:pt x="445" y="40"/>
                    </a:lnTo>
                    <a:lnTo>
                      <a:pt x="500" y="23"/>
                    </a:lnTo>
                    <a:lnTo>
                      <a:pt x="558" y="10"/>
                    </a:lnTo>
                    <a:lnTo>
                      <a:pt x="617" y="3"/>
                    </a:lnTo>
                    <a:lnTo>
                      <a:pt x="6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54"/>
              <p:cNvSpPr>
                <a:spLocks/>
              </p:cNvSpPr>
              <p:nvPr/>
            </p:nvSpPr>
            <p:spPr bwMode="auto">
              <a:xfrm>
                <a:off x="5268" y="350"/>
                <a:ext cx="63" cy="62"/>
              </a:xfrm>
              <a:custGeom>
                <a:avLst/>
                <a:gdLst>
                  <a:gd name="T0" fmla="*/ 64 w 126"/>
                  <a:gd name="T1" fmla="*/ 0 h 125"/>
                  <a:gd name="T2" fmla="*/ 80 w 126"/>
                  <a:gd name="T3" fmla="*/ 2 h 125"/>
                  <a:gd name="T4" fmla="*/ 95 w 126"/>
                  <a:gd name="T5" fmla="*/ 8 h 125"/>
                  <a:gd name="T6" fmla="*/ 108 w 126"/>
                  <a:gd name="T7" fmla="*/ 17 h 125"/>
                  <a:gd name="T8" fmla="*/ 118 w 126"/>
                  <a:gd name="T9" fmla="*/ 30 h 125"/>
                  <a:gd name="T10" fmla="*/ 124 w 126"/>
                  <a:gd name="T11" fmla="*/ 46 h 125"/>
                  <a:gd name="T12" fmla="*/ 126 w 126"/>
                  <a:gd name="T13" fmla="*/ 62 h 125"/>
                  <a:gd name="T14" fmla="*/ 124 w 126"/>
                  <a:gd name="T15" fmla="*/ 79 h 125"/>
                  <a:gd name="T16" fmla="*/ 118 w 126"/>
                  <a:gd name="T17" fmla="*/ 94 h 125"/>
                  <a:gd name="T18" fmla="*/ 108 w 126"/>
                  <a:gd name="T19" fmla="*/ 106 h 125"/>
                  <a:gd name="T20" fmla="*/ 95 w 126"/>
                  <a:gd name="T21" fmla="*/ 116 h 125"/>
                  <a:gd name="T22" fmla="*/ 80 w 126"/>
                  <a:gd name="T23" fmla="*/ 123 h 125"/>
                  <a:gd name="T24" fmla="*/ 64 w 126"/>
                  <a:gd name="T25" fmla="*/ 125 h 125"/>
                  <a:gd name="T26" fmla="*/ 48 w 126"/>
                  <a:gd name="T27" fmla="*/ 123 h 125"/>
                  <a:gd name="T28" fmla="*/ 31 w 126"/>
                  <a:gd name="T29" fmla="*/ 116 h 125"/>
                  <a:gd name="T30" fmla="*/ 18 w 126"/>
                  <a:gd name="T31" fmla="*/ 106 h 125"/>
                  <a:gd name="T32" fmla="*/ 9 w 126"/>
                  <a:gd name="T33" fmla="*/ 94 h 125"/>
                  <a:gd name="T34" fmla="*/ 3 w 126"/>
                  <a:gd name="T35" fmla="*/ 79 h 125"/>
                  <a:gd name="T36" fmla="*/ 0 w 126"/>
                  <a:gd name="T37" fmla="*/ 62 h 125"/>
                  <a:gd name="T38" fmla="*/ 3 w 126"/>
                  <a:gd name="T39" fmla="*/ 46 h 125"/>
                  <a:gd name="T40" fmla="*/ 9 w 126"/>
                  <a:gd name="T41" fmla="*/ 30 h 125"/>
                  <a:gd name="T42" fmla="*/ 18 w 126"/>
                  <a:gd name="T43" fmla="*/ 17 h 125"/>
                  <a:gd name="T44" fmla="*/ 31 w 126"/>
                  <a:gd name="T45" fmla="*/ 8 h 125"/>
                  <a:gd name="T46" fmla="*/ 48 w 126"/>
                  <a:gd name="T47" fmla="*/ 2 h 125"/>
                  <a:gd name="T48" fmla="*/ 64 w 126"/>
                  <a:gd name="T4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25">
                    <a:moveTo>
                      <a:pt x="64" y="0"/>
                    </a:moveTo>
                    <a:lnTo>
                      <a:pt x="80" y="2"/>
                    </a:lnTo>
                    <a:lnTo>
                      <a:pt x="95" y="8"/>
                    </a:lnTo>
                    <a:lnTo>
                      <a:pt x="108" y="17"/>
                    </a:lnTo>
                    <a:lnTo>
                      <a:pt x="118" y="30"/>
                    </a:lnTo>
                    <a:lnTo>
                      <a:pt x="124" y="46"/>
                    </a:lnTo>
                    <a:lnTo>
                      <a:pt x="126" y="62"/>
                    </a:lnTo>
                    <a:lnTo>
                      <a:pt x="124" y="79"/>
                    </a:lnTo>
                    <a:lnTo>
                      <a:pt x="118" y="94"/>
                    </a:lnTo>
                    <a:lnTo>
                      <a:pt x="108" y="106"/>
                    </a:lnTo>
                    <a:lnTo>
                      <a:pt x="95" y="116"/>
                    </a:lnTo>
                    <a:lnTo>
                      <a:pt x="80" y="123"/>
                    </a:lnTo>
                    <a:lnTo>
                      <a:pt x="64" y="125"/>
                    </a:lnTo>
                    <a:lnTo>
                      <a:pt x="48" y="123"/>
                    </a:lnTo>
                    <a:lnTo>
                      <a:pt x="31" y="116"/>
                    </a:lnTo>
                    <a:lnTo>
                      <a:pt x="18" y="106"/>
                    </a:lnTo>
                    <a:lnTo>
                      <a:pt x="9" y="94"/>
                    </a:lnTo>
                    <a:lnTo>
                      <a:pt x="3" y="79"/>
                    </a:lnTo>
                    <a:lnTo>
                      <a:pt x="0" y="62"/>
                    </a:lnTo>
                    <a:lnTo>
                      <a:pt x="3" y="46"/>
                    </a:lnTo>
                    <a:lnTo>
                      <a:pt x="9" y="30"/>
                    </a:lnTo>
                    <a:lnTo>
                      <a:pt x="18" y="17"/>
                    </a:lnTo>
                    <a:lnTo>
                      <a:pt x="31" y="8"/>
                    </a:lnTo>
                    <a:lnTo>
                      <a:pt x="48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49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3" y="57118"/>
            <a:ext cx="1764795" cy="3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the global fund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6" y="768753"/>
            <a:ext cx="1429367" cy="2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68" y="397610"/>
            <a:ext cx="1335458" cy="39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8002654" y="5425852"/>
            <a:ext cx="3284452" cy="85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69.4 – 20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10 წ.</a:t>
            </a:r>
          </a:p>
          <a:p>
            <a:pPr lvl="0" algn="ctr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34.5% - 2017წ.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88492" y="1190481"/>
            <a:ext cx="3078010" cy="5835093"/>
            <a:chOff x="6213082" y="2201722"/>
            <a:chExt cx="2310218" cy="4076341"/>
          </a:xfrm>
        </p:grpSpPr>
        <p:sp>
          <p:nvSpPr>
            <p:cNvPr id="36" name="Rounded Rectangle 35"/>
            <p:cNvSpPr/>
            <p:nvPr/>
          </p:nvSpPr>
          <p:spPr>
            <a:xfrm>
              <a:off x="6213085" y="2201722"/>
              <a:ext cx="2310063" cy="3830778"/>
            </a:xfrm>
            <a:prstGeom prst="roundRect">
              <a:avLst>
                <a:gd name="adj" fmla="val 45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13082" y="5157182"/>
              <a:ext cx="2310064" cy="809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65487" y="3289427"/>
              <a:ext cx="2167784" cy="29886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ka-GE" sz="17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endParaRPr lang="ka-GE" sz="17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სამედიცინო სერვისებზე ჯიბიდან გადახდების შემცირების ხარჯზე გაიზარდა ხელმისაწვდომობა</a:t>
              </a:r>
              <a:endParaRPr lang="ka-GE" sz="16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მედიკამენტებზე</a:t>
              </a:r>
              <a:endParaRPr lang="ka-GE" sz="2000" dirty="0" smtClean="0">
                <a:solidFill>
                  <a:srgbClr val="002060"/>
                </a:solidFill>
              </a:endParaRPr>
            </a:p>
            <a:p>
              <a:pPr algn="ctr"/>
              <a:endParaRPr lang="ka-GE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en-US" sz="16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ვერ შეიძინეს მედიკამენტები საჭიროებისას</a:t>
              </a:r>
              <a:endParaRPr lang="ka-GE" sz="16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r>
                <a:rPr lang="ka-GE" dirty="0" smtClean="0">
                  <a:solidFill>
                    <a:srgbClr val="002060"/>
                  </a:solidFill>
                </a:rPr>
                <a:t>13.1% – 2010 წ.</a:t>
              </a:r>
            </a:p>
            <a:p>
              <a:pPr lvl="0" algn="ctr"/>
              <a:r>
                <a:rPr lang="ka-GE" dirty="0" smtClean="0">
                  <a:solidFill>
                    <a:srgbClr val="002060"/>
                  </a:solidFill>
                </a:rPr>
                <a:t>9.6%  - 2017 წ.  </a:t>
              </a:r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" name="Round Same Side Corner Rectangle 40"/>
            <p:cNvSpPr/>
            <p:nvPr/>
          </p:nvSpPr>
          <p:spPr>
            <a:xfrm>
              <a:off x="6213237" y="2333938"/>
              <a:ext cx="2310063" cy="759481"/>
            </a:xfrm>
            <a:prstGeom prst="round2SameRect">
              <a:avLst>
                <a:gd name="adj1" fmla="val 8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830153" y="2349616"/>
              <a:ext cx="1039206" cy="963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68" y="1562262"/>
            <a:ext cx="1242371" cy="96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30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56" y="381699"/>
            <a:ext cx="7270618" cy="1143000"/>
          </a:xfrm>
        </p:spPr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5">
                    <a:lumMod val="75000"/>
                  </a:schemeClr>
                </a:solidFill>
              </a:rPr>
              <a:t>საქართველო: ჯანდაცვის სისტემის მიმოხილვა, </a:t>
            </a:r>
            <a:r>
              <a:rPr lang="ka-GE" sz="3600" b="1" dirty="0" smtClean="0">
                <a:solidFill>
                  <a:schemeClr val="accent5">
                    <a:lumMod val="75000"/>
                  </a:schemeClr>
                </a:solidFill>
              </a:rPr>
              <a:t>2017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21" y="1905001"/>
            <a:ext cx="8961913" cy="4525963"/>
          </a:xfrm>
        </p:spPr>
        <p:txBody>
          <a:bodyPr>
            <a:normAutofit/>
          </a:bodyPr>
          <a:lstStyle/>
          <a:p>
            <a:r>
              <a:rPr lang="ka-GE" sz="2400" dirty="0"/>
              <a:t>2013 წელს შემოღებულმა საყოველთაო ჯანდაცვის პროგრამამ განაპირობა სახელმწიფოს მიერ დაფინანსებულ ჯანდაცვის მომსახურებებზე მოსახლეობის უფლების მნიშვნელოვანი </a:t>
            </a:r>
            <a:r>
              <a:rPr lang="ka-GE" sz="2400" dirty="0" smtClean="0"/>
              <a:t>ზრდა</a:t>
            </a:r>
          </a:p>
          <a:p>
            <a:r>
              <a:rPr lang="ka-GE" sz="2400" dirty="0" smtClean="0"/>
              <a:t>საყოველთაო ჯანდაცვის პროგრამის ფარგლებში დაფარვის არეალი მეტია უღარიბესი ნაწილისთვის</a:t>
            </a:r>
          </a:p>
          <a:p>
            <a:r>
              <a:rPr lang="ka-GE" sz="2400" dirty="0" smtClean="0"/>
              <a:t>გაიზარდა ფინანსური დაცულობა შემცირებული </a:t>
            </a:r>
            <a:r>
              <a:rPr lang="ka-GE" sz="2400" dirty="0"/>
              <a:t>ჯიბიდან </a:t>
            </a:r>
            <a:r>
              <a:rPr lang="ka-GE" sz="2400" dirty="0" smtClean="0"/>
              <a:t>გადახდების ხარჯზე</a:t>
            </a:r>
          </a:p>
          <a:p>
            <a:r>
              <a:rPr lang="ka-GE" sz="2400" dirty="0" smtClean="0"/>
              <a:t>პაციენტებს გააჩნიათ სერვისის მიმწოდებელთა თავისუფალი არჩევანი</a:t>
            </a:r>
          </a:p>
          <a:p>
            <a:r>
              <a:rPr lang="ka-GE" sz="2400" dirty="0" smtClean="0"/>
              <a:t>....</a:t>
            </a:r>
          </a:p>
          <a:p>
            <a:pPr marL="0" indent="0">
              <a:buNone/>
            </a:pPr>
            <a:endParaRPr lang="ka-GE" sz="2400" dirty="0" smtClean="0"/>
          </a:p>
          <a:p>
            <a:endParaRPr lang="ka-GE" sz="2400" dirty="0" smtClean="0"/>
          </a:p>
          <a:p>
            <a:endParaRPr lang="ka-GE" sz="2400" dirty="0" smtClean="0"/>
          </a:p>
          <a:p>
            <a:endParaRPr lang="ka-GE" sz="2400" dirty="0" smtClean="0"/>
          </a:p>
          <a:p>
            <a:endParaRPr lang="en-US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490" y="1"/>
            <a:ext cx="252651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4062" r="82540" b="72887"/>
          <a:stretch/>
        </p:blipFill>
        <p:spPr bwMode="auto">
          <a:xfrm>
            <a:off x="7537797" y="1"/>
            <a:ext cx="2074270" cy="7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t="13950" r="82227" b="73653"/>
          <a:stretch/>
        </p:blipFill>
        <p:spPr bwMode="auto">
          <a:xfrm>
            <a:off x="7484374" y="805545"/>
            <a:ext cx="2181116" cy="9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7384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656" y="198438"/>
            <a:ext cx="11291247" cy="838792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>უპრეცედენტოდ გაიზარდა ჯანდაცვაზე სახელმწიფო ხარჯები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22" y="1596788"/>
            <a:ext cx="10390496" cy="507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171" y="1323608"/>
            <a:ext cx="4372403" cy="169277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  <a:alpha val="72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2400" dirty="0"/>
              <a:t> 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გრძელვადიან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პერსპექტივაში 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ჯანდაცვაში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ინვესტირება იძლევა 10-ჯერ მეტ უკუგებას, ვიდრე ეკონომიკის სხვა სექტორებში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მსოფლიო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ბანკი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06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2973" y="-237714"/>
            <a:ext cx="11096564" cy="1143000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საყოველთაო ჯანდაცვის მთავარი მიღწევები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09751" y="5902113"/>
            <a:ext cx="5677724" cy="53433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3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52704" y="2948052"/>
            <a:ext cx="5029471" cy="3855495"/>
            <a:chOff x="3279130" y="1445123"/>
            <a:chExt cx="5372858" cy="4414246"/>
          </a:xfrm>
        </p:grpSpPr>
        <p:grpSp>
          <p:nvGrpSpPr>
            <p:cNvPr id="23" name="Group 22"/>
            <p:cNvGrpSpPr/>
            <p:nvPr/>
          </p:nvGrpSpPr>
          <p:grpSpPr>
            <a:xfrm>
              <a:off x="5103606" y="1445123"/>
              <a:ext cx="3548382" cy="3548382"/>
              <a:chOff x="608012" y="2220660"/>
              <a:chExt cx="2766951" cy="2766951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08012" y="2220660"/>
                <a:ext cx="2766951" cy="2766951"/>
              </a:xfrm>
              <a:prstGeom prst="ellipse">
                <a:avLst/>
              </a:prstGeom>
              <a:gradFill flip="none" rotWithShape="1">
                <a:gsLst>
                  <a:gs pos="66000">
                    <a:schemeClr val="bg1">
                      <a:lumMod val="95000"/>
                    </a:schemeClr>
                  </a:gs>
                  <a:gs pos="23000">
                    <a:srgbClr val="5A5A5A"/>
                  </a:gs>
                  <a:gs pos="45000">
                    <a:schemeClr val="bg1">
                      <a:lumMod val="85000"/>
                    </a:schemeClr>
                  </a:gs>
                  <a:gs pos="1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1448" y="2334097"/>
                <a:ext cx="2540079" cy="2540078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13000">
                    <a:schemeClr val="bg1">
                      <a:lumMod val="9300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93760" y="2406408"/>
                <a:ext cx="2395455" cy="2395455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2200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5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877077" y="3218594"/>
              <a:ext cx="720" cy="7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442435" y="2823924"/>
              <a:ext cx="1434642" cy="1830753"/>
            </a:xfrm>
            <a:custGeom>
              <a:avLst/>
              <a:gdLst>
                <a:gd name="T0" fmla="*/ 1020 w 1992"/>
                <a:gd name="T1" fmla="*/ 5 h 2542"/>
                <a:gd name="T2" fmla="*/ 1121 w 1992"/>
                <a:gd name="T3" fmla="*/ 42 h 2542"/>
                <a:gd name="T4" fmla="*/ 1203 w 1992"/>
                <a:gd name="T5" fmla="*/ 111 h 2542"/>
                <a:gd name="T6" fmla="*/ 1258 w 1992"/>
                <a:gd name="T7" fmla="*/ 203 h 2542"/>
                <a:gd name="T8" fmla="*/ 1278 w 1992"/>
                <a:gd name="T9" fmla="*/ 313 h 2542"/>
                <a:gd name="T10" fmla="*/ 1259 w 1992"/>
                <a:gd name="T11" fmla="*/ 419 h 2542"/>
                <a:gd name="T12" fmla="*/ 1208 w 1992"/>
                <a:gd name="T13" fmla="*/ 510 h 2542"/>
                <a:gd name="T14" fmla="*/ 1172 w 1992"/>
                <a:gd name="T15" fmla="*/ 548 h 2542"/>
                <a:gd name="T16" fmla="*/ 1992 w 1992"/>
                <a:gd name="T17" fmla="*/ 1369 h 2542"/>
                <a:gd name="T18" fmla="*/ 1954 w 1992"/>
                <a:gd name="T19" fmla="*/ 1334 h 2542"/>
                <a:gd name="T20" fmla="*/ 1862 w 1992"/>
                <a:gd name="T21" fmla="*/ 1283 h 2542"/>
                <a:gd name="T22" fmla="*/ 1756 w 1992"/>
                <a:gd name="T23" fmla="*/ 1265 h 2542"/>
                <a:gd name="T24" fmla="*/ 1647 w 1992"/>
                <a:gd name="T25" fmla="*/ 1285 h 2542"/>
                <a:gd name="T26" fmla="*/ 1555 w 1992"/>
                <a:gd name="T27" fmla="*/ 1338 h 2542"/>
                <a:gd name="T28" fmla="*/ 1486 w 1992"/>
                <a:gd name="T29" fmla="*/ 1420 h 2542"/>
                <a:gd name="T30" fmla="*/ 1449 w 1992"/>
                <a:gd name="T31" fmla="*/ 1523 h 2542"/>
                <a:gd name="T32" fmla="*/ 1449 w 1992"/>
                <a:gd name="T33" fmla="*/ 1634 h 2542"/>
                <a:gd name="T34" fmla="*/ 1488 w 1992"/>
                <a:gd name="T35" fmla="*/ 1736 h 2542"/>
                <a:gd name="T36" fmla="*/ 1557 w 1992"/>
                <a:gd name="T37" fmla="*/ 1817 h 2542"/>
                <a:gd name="T38" fmla="*/ 1649 w 1992"/>
                <a:gd name="T39" fmla="*/ 1870 h 2542"/>
                <a:gd name="T40" fmla="*/ 1758 w 1992"/>
                <a:gd name="T41" fmla="*/ 1890 h 2542"/>
                <a:gd name="T42" fmla="*/ 1864 w 1992"/>
                <a:gd name="T43" fmla="*/ 1872 h 2542"/>
                <a:gd name="T44" fmla="*/ 1956 w 1992"/>
                <a:gd name="T45" fmla="*/ 1819 h 2542"/>
                <a:gd name="T46" fmla="*/ 1992 w 1992"/>
                <a:gd name="T47" fmla="*/ 2542 h 2542"/>
                <a:gd name="T48" fmla="*/ 1698 w 1992"/>
                <a:gd name="T49" fmla="*/ 2520 h 2542"/>
                <a:gd name="T50" fmla="*/ 1417 w 1992"/>
                <a:gd name="T51" fmla="*/ 2457 h 2542"/>
                <a:gd name="T52" fmla="*/ 1153 w 1992"/>
                <a:gd name="T53" fmla="*/ 2356 h 2542"/>
                <a:gd name="T54" fmla="*/ 909 w 1992"/>
                <a:gd name="T55" fmla="*/ 2221 h 2542"/>
                <a:gd name="T56" fmla="*/ 686 w 1992"/>
                <a:gd name="T57" fmla="*/ 2053 h 2542"/>
                <a:gd name="T58" fmla="*/ 488 w 1992"/>
                <a:gd name="T59" fmla="*/ 1857 h 2542"/>
                <a:gd name="T60" fmla="*/ 322 w 1992"/>
                <a:gd name="T61" fmla="*/ 1634 h 2542"/>
                <a:gd name="T62" fmla="*/ 185 w 1992"/>
                <a:gd name="T63" fmla="*/ 1389 h 2542"/>
                <a:gd name="T64" fmla="*/ 84 w 1992"/>
                <a:gd name="T65" fmla="*/ 1124 h 2542"/>
                <a:gd name="T66" fmla="*/ 22 w 1992"/>
                <a:gd name="T67" fmla="*/ 843 h 2542"/>
                <a:gd name="T68" fmla="*/ 0 w 1992"/>
                <a:gd name="T69" fmla="*/ 548 h 2542"/>
                <a:gd name="T70" fmla="*/ 759 w 1992"/>
                <a:gd name="T71" fmla="*/ 548 h 2542"/>
                <a:gd name="T72" fmla="*/ 693 w 1992"/>
                <a:gd name="T73" fmla="*/ 468 h 2542"/>
                <a:gd name="T74" fmla="*/ 656 w 1992"/>
                <a:gd name="T75" fmla="*/ 369 h 2542"/>
                <a:gd name="T76" fmla="*/ 656 w 1992"/>
                <a:gd name="T77" fmla="*/ 258 h 2542"/>
                <a:gd name="T78" fmla="*/ 695 w 1992"/>
                <a:gd name="T79" fmla="*/ 157 h 2542"/>
                <a:gd name="T80" fmla="*/ 762 w 1992"/>
                <a:gd name="T81" fmla="*/ 75 h 2542"/>
                <a:gd name="T82" fmla="*/ 854 w 1992"/>
                <a:gd name="T83" fmla="*/ 20 h 2542"/>
                <a:gd name="T84" fmla="*/ 963 w 1992"/>
                <a:gd name="T85" fmla="*/ 0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92" h="2542">
                  <a:moveTo>
                    <a:pt x="963" y="0"/>
                  </a:moveTo>
                  <a:lnTo>
                    <a:pt x="1020" y="5"/>
                  </a:lnTo>
                  <a:lnTo>
                    <a:pt x="1073" y="20"/>
                  </a:lnTo>
                  <a:lnTo>
                    <a:pt x="1121" y="42"/>
                  </a:lnTo>
                  <a:lnTo>
                    <a:pt x="1164" y="73"/>
                  </a:lnTo>
                  <a:lnTo>
                    <a:pt x="1203" y="111"/>
                  </a:lnTo>
                  <a:lnTo>
                    <a:pt x="1234" y="153"/>
                  </a:lnTo>
                  <a:lnTo>
                    <a:pt x="1258" y="203"/>
                  </a:lnTo>
                  <a:lnTo>
                    <a:pt x="1272" y="256"/>
                  </a:lnTo>
                  <a:lnTo>
                    <a:pt x="1278" y="313"/>
                  </a:lnTo>
                  <a:lnTo>
                    <a:pt x="1272" y="367"/>
                  </a:lnTo>
                  <a:lnTo>
                    <a:pt x="1259" y="419"/>
                  </a:lnTo>
                  <a:lnTo>
                    <a:pt x="1237" y="466"/>
                  </a:lnTo>
                  <a:lnTo>
                    <a:pt x="1208" y="510"/>
                  </a:lnTo>
                  <a:lnTo>
                    <a:pt x="1172" y="546"/>
                  </a:lnTo>
                  <a:lnTo>
                    <a:pt x="1172" y="548"/>
                  </a:lnTo>
                  <a:lnTo>
                    <a:pt x="1992" y="548"/>
                  </a:lnTo>
                  <a:lnTo>
                    <a:pt x="1992" y="1369"/>
                  </a:lnTo>
                  <a:lnTo>
                    <a:pt x="1990" y="1369"/>
                  </a:lnTo>
                  <a:lnTo>
                    <a:pt x="1954" y="1334"/>
                  </a:lnTo>
                  <a:lnTo>
                    <a:pt x="1910" y="1305"/>
                  </a:lnTo>
                  <a:lnTo>
                    <a:pt x="1862" y="1283"/>
                  </a:lnTo>
                  <a:lnTo>
                    <a:pt x="1811" y="1268"/>
                  </a:lnTo>
                  <a:lnTo>
                    <a:pt x="1756" y="1265"/>
                  </a:lnTo>
                  <a:lnTo>
                    <a:pt x="1700" y="1270"/>
                  </a:lnTo>
                  <a:lnTo>
                    <a:pt x="1647" y="1285"/>
                  </a:lnTo>
                  <a:lnTo>
                    <a:pt x="1599" y="1307"/>
                  </a:lnTo>
                  <a:lnTo>
                    <a:pt x="1555" y="1338"/>
                  </a:lnTo>
                  <a:lnTo>
                    <a:pt x="1517" y="1376"/>
                  </a:lnTo>
                  <a:lnTo>
                    <a:pt x="1486" y="1420"/>
                  </a:lnTo>
                  <a:lnTo>
                    <a:pt x="1464" y="1470"/>
                  </a:lnTo>
                  <a:lnTo>
                    <a:pt x="1449" y="1523"/>
                  </a:lnTo>
                  <a:lnTo>
                    <a:pt x="1444" y="1579"/>
                  </a:lnTo>
                  <a:lnTo>
                    <a:pt x="1449" y="1634"/>
                  </a:lnTo>
                  <a:lnTo>
                    <a:pt x="1464" y="1687"/>
                  </a:lnTo>
                  <a:lnTo>
                    <a:pt x="1488" y="1736"/>
                  </a:lnTo>
                  <a:lnTo>
                    <a:pt x="1519" y="1780"/>
                  </a:lnTo>
                  <a:lnTo>
                    <a:pt x="1557" y="1817"/>
                  </a:lnTo>
                  <a:lnTo>
                    <a:pt x="1601" y="1848"/>
                  </a:lnTo>
                  <a:lnTo>
                    <a:pt x="1649" y="1870"/>
                  </a:lnTo>
                  <a:lnTo>
                    <a:pt x="1702" y="1884"/>
                  </a:lnTo>
                  <a:lnTo>
                    <a:pt x="1758" y="1890"/>
                  </a:lnTo>
                  <a:lnTo>
                    <a:pt x="1813" y="1884"/>
                  </a:lnTo>
                  <a:lnTo>
                    <a:pt x="1864" y="1872"/>
                  </a:lnTo>
                  <a:lnTo>
                    <a:pt x="1912" y="1848"/>
                  </a:lnTo>
                  <a:lnTo>
                    <a:pt x="1956" y="1819"/>
                  </a:lnTo>
                  <a:lnTo>
                    <a:pt x="1992" y="1782"/>
                  </a:lnTo>
                  <a:lnTo>
                    <a:pt x="1992" y="2542"/>
                  </a:lnTo>
                  <a:lnTo>
                    <a:pt x="1844" y="2537"/>
                  </a:lnTo>
                  <a:lnTo>
                    <a:pt x="1698" y="2520"/>
                  </a:lnTo>
                  <a:lnTo>
                    <a:pt x="1555" y="2493"/>
                  </a:lnTo>
                  <a:lnTo>
                    <a:pt x="1417" y="2457"/>
                  </a:lnTo>
                  <a:lnTo>
                    <a:pt x="1283" y="2411"/>
                  </a:lnTo>
                  <a:lnTo>
                    <a:pt x="1153" y="2356"/>
                  </a:lnTo>
                  <a:lnTo>
                    <a:pt x="1027" y="2292"/>
                  </a:lnTo>
                  <a:lnTo>
                    <a:pt x="909" y="2221"/>
                  </a:lnTo>
                  <a:lnTo>
                    <a:pt x="793" y="2140"/>
                  </a:lnTo>
                  <a:lnTo>
                    <a:pt x="686" y="2053"/>
                  </a:lnTo>
                  <a:lnTo>
                    <a:pt x="583" y="1958"/>
                  </a:lnTo>
                  <a:lnTo>
                    <a:pt x="488" y="1857"/>
                  </a:lnTo>
                  <a:lnTo>
                    <a:pt x="401" y="1747"/>
                  </a:lnTo>
                  <a:lnTo>
                    <a:pt x="322" y="1634"/>
                  </a:lnTo>
                  <a:lnTo>
                    <a:pt x="249" y="1513"/>
                  </a:lnTo>
                  <a:lnTo>
                    <a:pt x="185" y="1389"/>
                  </a:lnTo>
                  <a:lnTo>
                    <a:pt x="130" y="1259"/>
                  </a:lnTo>
                  <a:lnTo>
                    <a:pt x="84" y="1124"/>
                  </a:lnTo>
                  <a:lnTo>
                    <a:pt x="48" y="985"/>
                  </a:lnTo>
                  <a:lnTo>
                    <a:pt x="22" y="843"/>
                  </a:lnTo>
                  <a:lnTo>
                    <a:pt x="6" y="698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759" y="548"/>
                  </a:lnTo>
                  <a:lnTo>
                    <a:pt x="722" y="512"/>
                  </a:lnTo>
                  <a:lnTo>
                    <a:pt x="693" y="468"/>
                  </a:lnTo>
                  <a:lnTo>
                    <a:pt x="671" y="420"/>
                  </a:lnTo>
                  <a:lnTo>
                    <a:pt x="656" y="369"/>
                  </a:lnTo>
                  <a:lnTo>
                    <a:pt x="653" y="314"/>
                  </a:lnTo>
                  <a:lnTo>
                    <a:pt x="656" y="258"/>
                  </a:lnTo>
                  <a:lnTo>
                    <a:pt x="671" y="205"/>
                  </a:lnTo>
                  <a:lnTo>
                    <a:pt x="695" y="157"/>
                  </a:lnTo>
                  <a:lnTo>
                    <a:pt x="724" y="113"/>
                  </a:lnTo>
                  <a:lnTo>
                    <a:pt x="762" y="75"/>
                  </a:lnTo>
                  <a:lnTo>
                    <a:pt x="806" y="44"/>
                  </a:lnTo>
                  <a:lnTo>
                    <a:pt x="854" y="20"/>
                  </a:lnTo>
                  <a:lnTo>
                    <a:pt x="907" y="5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3500000" scaled="1"/>
                <a:tileRect/>
              </a:gradFill>
              <a:prstDash val="solid"/>
              <a:round/>
              <a:headEnd/>
              <a:tailEnd/>
            </a:ln>
            <a:effectLst>
              <a:innerShdw blurRad="558800" dist="203200" dir="81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442435" y="1783952"/>
              <a:ext cx="1829313" cy="1434642"/>
            </a:xfrm>
            <a:custGeom>
              <a:avLst/>
              <a:gdLst>
                <a:gd name="T0" fmla="*/ 1992 w 2540"/>
                <a:gd name="T1" fmla="*/ 0 h 1992"/>
                <a:gd name="T2" fmla="*/ 2031 w 2540"/>
                <a:gd name="T3" fmla="*/ 722 h 1992"/>
                <a:gd name="T4" fmla="*/ 2120 w 2540"/>
                <a:gd name="T5" fmla="*/ 671 h 1992"/>
                <a:gd name="T6" fmla="*/ 2226 w 2540"/>
                <a:gd name="T7" fmla="*/ 651 h 1992"/>
                <a:gd name="T8" fmla="*/ 2336 w 2540"/>
                <a:gd name="T9" fmla="*/ 671 h 1992"/>
                <a:gd name="T10" fmla="*/ 2429 w 2540"/>
                <a:gd name="T11" fmla="*/ 724 h 1992"/>
                <a:gd name="T12" fmla="*/ 2496 w 2540"/>
                <a:gd name="T13" fmla="*/ 806 h 1992"/>
                <a:gd name="T14" fmla="*/ 2535 w 2540"/>
                <a:gd name="T15" fmla="*/ 907 h 1992"/>
                <a:gd name="T16" fmla="*/ 2537 w 2540"/>
                <a:gd name="T17" fmla="*/ 1020 h 1992"/>
                <a:gd name="T18" fmla="*/ 2498 w 2540"/>
                <a:gd name="T19" fmla="*/ 1120 h 1992"/>
                <a:gd name="T20" fmla="*/ 2431 w 2540"/>
                <a:gd name="T21" fmla="*/ 1203 h 1992"/>
                <a:gd name="T22" fmla="*/ 2337 w 2540"/>
                <a:gd name="T23" fmla="*/ 1258 h 1992"/>
                <a:gd name="T24" fmla="*/ 2230 w 2540"/>
                <a:gd name="T25" fmla="*/ 1278 h 1992"/>
                <a:gd name="T26" fmla="*/ 2122 w 2540"/>
                <a:gd name="T27" fmla="*/ 1259 h 1992"/>
                <a:gd name="T28" fmla="*/ 2032 w 2540"/>
                <a:gd name="T29" fmla="*/ 1208 h 1992"/>
                <a:gd name="T30" fmla="*/ 1992 w 2540"/>
                <a:gd name="T31" fmla="*/ 1172 h 1992"/>
                <a:gd name="T32" fmla="*/ 1172 w 2540"/>
                <a:gd name="T33" fmla="*/ 1992 h 1992"/>
                <a:gd name="T34" fmla="*/ 1208 w 2540"/>
                <a:gd name="T35" fmla="*/ 1954 h 1992"/>
                <a:gd name="T36" fmla="*/ 1259 w 2540"/>
                <a:gd name="T37" fmla="*/ 1863 h 1992"/>
                <a:gd name="T38" fmla="*/ 1278 w 2540"/>
                <a:gd name="T39" fmla="*/ 1757 h 1992"/>
                <a:gd name="T40" fmla="*/ 1258 w 2540"/>
                <a:gd name="T41" fmla="*/ 1647 h 1992"/>
                <a:gd name="T42" fmla="*/ 1203 w 2540"/>
                <a:gd name="T43" fmla="*/ 1555 h 1992"/>
                <a:gd name="T44" fmla="*/ 1121 w 2540"/>
                <a:gd name="T45" fmla="*/ 1486 h 1992"/>
                <a:gd name="T46" fmla="*/ 1020 w 2540"/>
                <a:gd name="T47" fmla="*/ 1449 h 1992"/>
                <a:gd name="T48" fmla="*/ 907 w 2540"/>
                <a:gd name="T49" fmla="*/ 1449 h 1992"/>
                <a:gd name="T50" fmla="*/ 806 w 2540"/>
                <a:gd name="T51" fmla="*/ 1488 h 1992"/>
                <a:gd name="T52" fmla="*/ 724 w 2540"/>
                <a:gd name="T53" fmla="*/ 1557 h 1992"/>
                <a:gd name="T54" fmla="*/ 671 w 2540"/>
                <a:gd name="T55" fmla="*/ 1649 h 1992"/>
                <a:gd name="T56" fmla="*/ 653 w 2540"/>
                <a:gd name="T57" fmla="*/ 1758 h 1992"/>
                <a:gd name="T58" fmla="*/ 671 w 2540"/>
                <a:gd name="T59" fmla="*/ 1864 h 1992"/>
                <a:gd name="T60" fmla="*/ 722 w 2540"/>
                <a:gd name="T61" fmla="*/ 1956 h 1992"/>
                <a:gd name="T62" fmla="*/ 0 w 2540"/>
                <a:gd name="T63" fmla="*/ 1992 h 1992"/>
                <a:gd name="T64" fmla="*/ 22 w 2540"/>
                <a:gd name="T65" fmla="*/ 1698 h 1992"/>
                <a:gd name="T66" fmla="*/ 84 w 2540"/>
                <a:gd name="T67" fmla="*/ 1417 h 1992"/>
                <a:gd name="T68" fmla="*/ 185 w 2540"/>
                <a:gd name="T69" fmla="*/ 1153 h 1992"/>
                <a:gd name="T70" fmla="*/ 322 w 2540"/>
                <a:gd name="T71" fmla="*/ 907 h 1992"/>
                <a:gd name="T72" fmla="*/ 488 w 2540"/>
                <a:gd name="T73" fmla="*/ 685 h 1992"/>
                <a:gd name="T74" fmla="*/ 686 w 2540"/>
                <a:gd name="T75" fmla="*/ 488 h 1992"/>
                <a:gd name="T76" fmla="*/ 909 w 2540"/>
                <a:gd name="T77" fmla="*/ 320 h 1992"/>
                <a:gd name="T78" fmla="*/ 1153 w 2540"/>
                <a:gd name="T79" fmla="*/ 185 h 1992"/>
                <a:gd name="T80" fmla="*/ 1417 w 2540"/>
                <a:gd name="T81" fmla="*/ 84 h 1992"/>
                <a:gd name="T82" fmla="*/ 1698 w 2540"/>
                <a:gd name="T83" fmla="*/ 22 h 1992"/>
                <a:gd name="T84" fmla="*/ 1992 w 2540"/>
                <a:gd name="T85" fmla="*/ 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0" h="1992">
                  <a:moveTo>
                    <a:pt x="1992" y="0"/>
                  </a:moveTo>
                  <a:lnTo>
                    <a:pt x="1992" y="0"/>
                  </a:lnTo>
                  <a:lnTo>
                    <a:pt x="1992" y="759"/>
                  </a:lnTo>
                  <a:lnTo>
                    <a:pt x="2031" y="722"/>
                  </a:lnTo>
                  <a:lnTo>
                    <a:pt x="2073" y="693"/>
                  </a:lnTo>
                  <a:lnTo>
                    <a:pt x="2120" y="671"/>
                  </a:lnTo>
                  <a:lnTo>
                    <a:pt x="2171" y="656"/>
                  </a:lnTo>
                  <a:lnTo>
                    <a:pt x="2226" y="651"/>
                  </a:lnTo>
                  <a:lnTo>
                    <a:pt x="2283" y="656"/>
                  </a:lnTo>
                  <a:lnTo>
                    <a:pt x="2336" y="671"/>
                  </a:lnTo>
                  <a:lnTo>
                    <a:pt x="2385" y="693"/>
                  </a:lnTo>
                  <a:lnTo>
                    <a:pt x="2429" y="724"/>
                  </a:lnTo>
                  <a:lnTo>
                    <a:pt x="2465" y="762"/>
                  </a:lnTo>
                  <a:lnTo>
                    <a:pt x="2496" y="806"/>
                  </a:lnTo>
                  <a:lnTo>
                    <a:pt x="2520" y="854"/>
                  </a:lnTo>
                  <a:lnTo>
                    <a:pt x="2535" y="907"/>
                  </a:lnTo>
                  <a:lnTo>
                    <a:pt x="2540" y="963"/>
                  </a:lnTo>
                  <a:lnTo>
                    <a:pt x="2537" y="1020"/>
                  </a:lnTo>
                  <a:lnTo>
                    <a:pt x="2522" y="1073"/>
                  </a:lnTo>
                  <a:lnTo>
                    <a:pt x="2498" y="1120"/>
                  </a:lnTo>
                  <a:lnTo>
                    <a:pt x="2467" y="1164"/>
                  </a:lnTo>
                  <a:lnTo>
                    <a:pt x="2431" y="1203"/>
                  </a:lnTo>
                  <a:lnTo>
                    <a:pt x="2387" y="1234"/>
                  </a:lnTo>
                  <a:lnTo>
                    <a:pt x="2337" y="1258"/>
                  </a:lnTo>
                  <a:lnTo>
                    <a:pt x="2286" y="1272"/>
                  </a:lnTo>
                  <a:lnTo>
                    <a:pt x="2230" y="1278"/>
                  </a:lnTo>
                  <a:lnTo>
                    <a:pt x="2175" y="1272"/>
                  </a:lnTo>
                  <a:lnTo>
                    <a:pt x="2122" y="1259"/>
                  </a:lnTo>
                  <a:lnTo>
                    <a:pt x="2074" y="1237"/>
                  </a:lnTo>
                  <a:lnTo>
                    <a:pt x="2032" y="1208"/>
                  </a:lnTo>
                  <a:lnTo>
                    <a:pt x="1994" y="1172"/>
                  </a:lnTo>
                  <a:lnTo>
                    <a:pt x="1992" y="1172"/>
                  </a:lnTo>
                  <a:lnTo>
                    <a:pt x="1992" y="1992"/>
                  </a:lnTo>
                  <a:lnTo>
                    <a:pt x="1172" y="1992"/>
                  </a:lnTo>
                  <a:lnTo>
                    <a:pt x="1172" y="1990"/>
                  </a:lnTo>
                  <a:lnTo>
                    <a:pt x="1208" y="1954"/>
                  </a:lnTo>
                  <a:lnTo>
                    <a:pt x="1237" y="1910"/>
                  </a:lnTo>
                  <a:lnTo>
                    <a:pt x="1259" y="1863"/>
                  </a:lnTo>
                  <a:lnTo>
                    <a:pt x="1272" y="1811"/>
                  </a:lnTo>
                  <a:lnTo>
                    <a:pt x="1278" y="1757"/>
                  </a:lnTo>
                  <a:lnTo>
                    <a:pt x="1272" y="1700"/>
                  </a:lnTo>
                  <a:lnTo>
                    <a:pt x="1258" y="1647"/>
                  </a:lnTo>
                  <a:lnTo>
                    <a:pt x="1234" y="1597"/>
                  </a:lnTo>
                  <a:lnTo>
                    <a:pt x="1203" y="1555"/>
                  </a:lnTo>
                  <a:lnTo>
                    <a:pt x="1164" y="1517"/>
                  </a:lnTo>
                  <a:lnTo>
                    <a:pt x="1121" y="1486"/>
                  </a:lnTo>
                  <a:lnTo>
                    <a:pt x="1073" y="1464"/>
                  </a:lnTo>
                  <a:lnTo>
                    <a:pt x="1020" y="1449"/>
                  </a:lnTo>
                  <a:lnTo>
                    <a:pt x="963" y="1444"/>
                  </a:lnTo>
                  <a:lnTo>
                    <a:pt x="907" y="1449"/>
                  </a:lnTo>
                  <a:lnTo>
                    <a:pt x="854" y="1464"/>
                  </a:lnTo>
                  <a:lnTo>
                    <a:pt x="806" y="1488"/>
                  </a:lnTo>
                  <a:lnTo>
                    <a:pt x="762" y="1519"/>
                  </a:lnTo>
                  <a:lnTo>
                    <a:pt x="724" y="1557"/>
                  </a:lnTo>
                  <a:lnTo>
                    <a:pt x="695" y="1601"/>
                  </a:lnTo>
                  <a:lnTo>
                    <a:pt x="671" y="1649"/>
                  </a:lnTo>
                  <a:lnTo>
                    <a:pt x="656" y="1702"/>
                  </a:lnTo>
                  <a:lnTo>
                    <a:pt x="653" y="1758"/>
                  </a:lnTo>
                  <a:lnTo>
                    <a:pt x="656" y="1813"/>
                  </a:lnTo>
                  <a:lnTo>
                    <a:pt x="671" y="1864"/>
                  </a:lnTo>
                  <a:lnTo>
                    <a:pt x="693" y="1912"/>
                  </a:lnTo>
                  <a:lnTo>
                    <a:pt x="722" y="1956"/>
                  </a:lnTo>
                  <a:lnTo>
                    <a:pt x="759" y="1992"/>
                  </a:lnTo>
                  <a:lnTo>
                    <a:pt x="0" y="1992"/>
                  </a:lnTo>
                  <a:lnTo>
                    <a:pt x="6" y="1844"/>
                  </a:lnTo>
                  <a:lnTo>
                    <a:pt x="22" y="1698"/>
                  </a:lnTo>
                  <a:lnTo>
                    <a:pt x="48" y="1555"/>
                  </a:lnTo>
                  <a:lnTo>
                    <a:pt x="84" y="1417"/>
                  </a:lnTo>
                  <a:lnTo>
                    <a:pt x="130" y="1283"/>
                  </a:lnTo>
                  <a:lnTo>
                    <a:pt x="185" y="1153"/>
                  </a:lnTo>
                  <a:lnTo>
                    <a:pt x="249" y="1027"/>
                  </a:lnTo>
                  <a:lnTo>
                    <a:pt x="322" y="907"/>
                  </a:lnTo>
                  <a:lnTo>
                    <a:pt x="401" y="793"/>
                  </a:lnTo>
                  <a:lnTo>
                    <a:pt x="488" y="685"/>
                  </a:lnTo>
                  <a:lnTo>
                    <a:pt x="583" y="583"/>
                  </a:lnTo>
                  <a:lnTo>
                    <a:pt x="686" y="488"/>
                  </a:lnTo>
                  <a:lnTo>
                    <a:pt x="793" y="400"/>
                  </a:lnTo>
                  <a:lnTo>
                    <a:pt x="909" y="320"/>
                  </a:lnTo>
                  <a:lnTo>
                    <a:pt x="1027" y="249"/>
                  </a:lnTo>
                  <a:lnTo>
                    <a:pt x="1153" y="185"/>
                  </a:lnTo>
                  <a:lnTo>
                    <a:pt x="1283" y="130"/>
                  </a:lnTo>
                  <a:lnTo>
                    <a:pt x="1417" y="84"/>
                  </a:lnTo>
                  <a:lnTo>
                    <a:pt x="1555" y="48"/>
                  </a:lnTo>
                  <a:lnTo>
                    <a:pt x="1698" y="22"/>
                  </a:lnTo>
                  <a:lnTo>
                    <a:pt x="1844" y="5"/>
                  </a:lnTo>
                  <a:lnTo>
                    <a:pt x="1992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ffectLst>
              <a:innerShdw blurRad="406400" dist="304800" dir="13740000">
                <a:prstClr val="black">
                  <a:alpha val="63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482407" y="3218594"/>
              <a:ext cx="1830753" cy="1436083"/>
            </a:xfrm>
            <a:custGeom>
              <a:avLst/>
              <a:gdLst>
                <a:gd name="T0" fmla="*/ 1369 w 2542"/>
                <a:gd name="T1" fmla="*/ 0 h 1994"/>
                <a:gd name="T2" fmla="*/ 1334 w 2542"/>
                <a:gd name="T3" fmla="*/ 41 h 1994"/>
                <a:gd name="T4" fmla="*/ 1283 w 2542"/>
                <a:gd name="T5" fmla="*/ 130 h 1994"/>
                <a:gd name="T6" fmla="*/ 1264 w 2542"/>
                <a:gd name="T7" fmla="*/ 238 h 1994"/>
                <a:gd name="T8" fmla="*/ 1285 w 2542"/>
                <a:gd name="T9" fmla="*/ 346 h 1994"/>
                <a:gd name="T10" fmla="*/ 1339 w 2542"/>
                <a:gd name="T11" fmla="*/ 439 h 1994"/>
                <a:gd name="T12" fmla="*/ 1420 w 2542"/>
                <a:gd name="T13" fmla="*/ 507 h 1994"/>
                <a:gd name="T14" fmla="*/ 1522 w 2542"/>
                <a:gd name="T15" fmla="*/ 543 h 1994"/>
                <a:gd name="T16" fmla="*/ 1634 w 2542"/>
                <a:gd name="T17" fmla="*/ 543 h 1994"/>
                <a:gd name="T18" fmla="*/ 1736 w 2542"/>
                <a:gd name="T19" fmla="*/ 505 h 1994"/>
                <a:gd name="T20" fmla="*/ 1816 w 2542"/>
                <a:gd name="T21" fmla="*/ 437 h 1994"/>
                <a:gd name="T22" fmla="*/ 1871 w 2542"/>
                <a:gd name="T23" fmla="*/ 344 h 1994"/>
                <a:gd name="T24" fmla="*/ 1889 w 2542"/>
                <a:gd name="T25" fmla="*/ 234 h 1994"/>
                <a:gd name="T26" fmla="*/ 1871 w 2542"/>
                <a:gd name="T27" fmla="*/ 128 h 1994"/>
                <a:gd name="T28" fmla="*/ 1818 w 2542"/>
                <a:gd name="T29" fmla="*/ 39 h 1994"/>
                <a:gd name="T30" fmla="*/ 2542 w 2542"/>
                <a:gd name="T31" fmla="*/ 0 h 1994"/>
                <a:gd name="T32" fmla="*/ 2520 w 2542"/>
                <a:gd name="T33" fmla="*/ 295 h 1994"/>
                <a:gd name="T34" fmla="*/ 2458 w 2542"/>
                <a:gd name="T35" fmla="*/ 576 h 1994"/>
                <a:gd name="T36" fmla="*/ 2355 w 2542"/>
                <a:gd name="T37" fmla="*/ 841 h 1994"/>
                <a:gd name="T38" fmla="*/ 2220 w 2542"/>
                <a:gd name="T39" fmla="*/ 1086 h 1994"/>
                <a:gd name="T40" fmla="*/ 2052 w 2542"/>
                <a:gd name="T41" fmla="*/ 1309 h 1994"/>
                <a:gd name="T42" fmla="*/ 1856 w 2542"/>
                <a:gd name="T43" fmla="*/ 1505 h 1994"/>
                <a:gd name="T44" fmla="*/ 1634 w 2542"/>
                <a:gd name="T45" fmla="*/ 1673 h 1994"/>
                <a:gd name="T46" fmla="*/ 1389 w 2542"/>
                <a:gd name="T47" fmla="*/ 1808 h 1994"/>
                <a:gd name="T48" fmla="*/ 1124 w 2542"/>
                <a:gd name="T49" fmla="*/ 1909 h 1994"/>
                <a:gd name="T50" fmla="*/ 842 w 2542"/>
                <a:gd name="T51" fmla="*/ 1972 h 1994"/>
                <a:gd name="T52" fmla="*/ 548 w 2542"/>
                <a:gd name="T53" fmla="*/ 1994 h 1994"/>
                <a:gd name="T54" fmla="*/ 512 w 2542"/>
                <a:gd name="T55" fmla="*/ 1271 h 1994"/>
                <a:gd name="T56" fmla="*/ 420 w 2542"/>
                <a:gd name="T57" fmla="*/ 1324 h 1994"/>
                <a:gd name="T58" fmla="*/ 314 w 2542"/>
                <a:gd name="T59" fmla="*/ 1342 h 1994"/>
                <a:gd name="T60" fmla="*/ 205 w 2542"/>
                <a:gd name="T61" fmla="*/ 1322 h 1994"/>
                <a:gd name="T62" fmla="*/ 113 w 2542"/>
                <a:gd name="T63" fmla="*/ 1269 h 1994"/>
                <a:gd name="T64" fmla="*/ 44 w 2542"/>
                <a:gd name="T65" fmla="*/ 1188 h 1994"/>
                <a:gd name="T66" fmla="*/ 5 w 2542"/>
                <a:gd name="T67" fmla="*/ 1086 h 1994"/>
                <a:gd name="T68" fmla="*/ 5 w 2542"/>
                <a:gd name="T69" fmla="*/ 975 h 1994"/>
                <a:gd name="T70" fmla="*/ 42 w 2542"/>
                <a:gd name="T71" fmla="*/ 872 h 1994"/>
                <a:gd name="T72" fmla="*/ 111 w 2542"/>
                <a:gd name="T73" fmla="*/ 790 h 1994"/>
                <a:gd name="T74" fmla="*/ 203 w 2542"/>
                <a:gd name="T75" fmla="*/ 737 h 1994"/>
                <a:gd name="T76" fmla="*/ 312 w 2542"/>
                <a:gd name="T77" fmla="*/ 717 h 1994"/>
                <a:gd name="T78" fmla="*/ 418 w 2542"/>
                <a:gd name="T79" fmla="*/ 735 h 1994"/>
                <a:gd name="T80" fmla="*/ 510 w 2542"/>
                <a:gd name="T81" fmla="*/ 786 h 1994"/>
                <a:gd name="T82" fmla="*/ 548 w 2542"/>
                <a:gd name="T83" fmla="*/ 821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2" h="1994">
                  <a:moveTo>
                    <a:pt x="548" y="0"/>
                  </a:moveTo>
                  <a:lnTo>
                    <a:pt x="1369" y="0"/>
                  </a:lnTo>
                  <a:lnTo>
                    <a:pt x="1369" y="2"/>
                  </a:lnTo>
                  <a:lnTo>
                    <a:pt x="1334" y="41"/>
                  </a:lnTo>
                  <a:lnTo>
                    <a:pt x="1305" y="83"/>
                  </a:lnTo>
                  <a:lnTo>
                    <a:pt x="1283" y="130"/>
                  </a:lnTo>
                  <a:lnTo>
                    <a:pt x="1268" y="183"/>
                  </a:lnTo>
                  <a:lnTo>
                    <a:pt x="1264" y="238"/>
                  </a:lnTo>
                  <a:lnTo>
                    <a:pt x="1270" y="293"/>
                  </a:lnTo>
                  <a:lnTo>
                    <a:pt x="1285" y="346"/>
                  </a:lnTo>
                  <a:lnTo>
                    <a:pt x="1308" y="395"/>
                  </a:lnTo>
                  <a:lnTo>
                    <a:pt x="1339" y="439"/>
                  </a:lnTo>
                  <a:lnTo>
                    <a:pt x="1376" y="476"/>
                  </a:lnTo>
                  <a:lnTo>
                    <a:pt x="1420" y="507"/>
                  </a:lnTo>
                  <a:lnTo>
                    <a:pt x="1469" y="530"/>
                  </a:lnTo>
                  <a:lnTo>
                    <a:pt x="1522" y="543"/>
                  </a:lnTo>
                  <a:lnTo>
                    <a:pt x="1579" y="549"/>
                  </a:lnTo>
                  <a:lnTo>
                    <a:pt x="1634" y="543"/>
                  </a:lnTo>
                  <a:lnTo>
                    <a:pt x="1687" y="529"/>
                  </a:lnTo>
                  <a:lnTo>
                    <a:pt x="1736" y="505"/>
                  </a:lnTo>
                  <a:lnTo>
                    <a:pt x="1780" y="474"/>
                  </a:lnTo>
                  <a:lnTo>
                    <a:pt x="1816" y="437"/>
                  </a:lnTo>
                  <a:lnTo>
                    <a:pt x="1847" y="393"/>
                  </a:lnTo>
                  <a:lnTo>
                    <a:pt x="1871" y="344"/>
                  </a:lnTo>
                  <a:lnTo>
                    <a:pt x="1884" y="291"/>
                  </a:lnTo>
                  <a:lnTo>
                    <a:pt x="1889" y="234"/>
                  </a:lnTo>
                  <a:lnTo>
                    <a:pt x="1884" y="179"/>
                  </a:lnTo>
                  <a:lnTo>
                    <a:pt x="1871" y="128"/>
                  </a:lnTo>
                  <a:lnTo>
                    <a:pt x="1847" y="81"/>
                  </a:lnTo>
                  <a:lnTo>
                    <a:pt x="1818" y="39"/>
                  </a:lnTo>
                  <a:lnTo>
                    <a:pt x="1783" y="0"/>
                  </a:lnTo>
                  <a:lnTo>
                    <a:pt x="2542" y="0"/>
                  </a:lnTo>
                  <a:lnTo>
                    <a:pt x="2536" y="150"/>
                  </a:lnTo>
                  <a:lnTo>
                    <a:pt x="2520" y="295"/>
                  </a:lnTo>
                  <a:lnTo>
                    <a:pt x="2492" y="437"/>
                  </a:lnTo>
                  <a:lnTo>
                    <a:pt x="2458" y="576"/>
                  </a:lnTo>
                  <a:lnTo>
                    <a:pt x="2410" y="711"/>
                  </a:lnTo>
                  <a:lnTo>
                    <a:pt x="2355" y="841"/>
                  </a:lnTo>
                  <a:lnTo>
                    <a:pt x="2291" y="965"/>
                  </a:lnTo>
                  <a:lnTo>
                    <a:pt x="2220" y="1086"/>
                  </a:lnTo>
                  <a:lnTo>
                    <a:pt x="2140" y="1199"/>
                  </a:lnTo>
                  <a:lnTo>
                    <a:pt x="2052" y="1309"/>
                  </a:lnTo>
                  <a:lnTo>
                    <a:pt x="1957" y="1410"/>
                  </a:lnTo>
                  <a:lnTo>
                    <a:pt x="1856" y="1505"/>
                  </a:lnTo>
                  <a:lnTo>
                    <a:pt x="1749" y="1592"/>
                  </a:lnTo>
                  <a:lnTo>
                    <a:pt x="1634" y="1673"/>
                  </a:lnTo>
                  <a:lnTo>
                    <a:pt x="1513" y="1744"/>
                  </a:lnTo>
                  <a:lnTo>
                    <a:pt x="1389" y="1808"/>
                  </a:lnTo>
                  <a:lnTo>
                    <a:pt x="1259" y="1863"/>
                  </a:lnTo>
                  <a:lnTo>
                    <a:pt x="1124" y="1909"/>
                  </a:lnTo>
                  <a:lnTo>
                    <a:pt x="985" y="1945"/>
                  </a:lnTo>
                  <a:lnTo>
                    <a:pt x="842" y="1972"/>
                  </a:lnTo>
                  <a:lnTo>
                    <a:pt x="698" y="1989"/>
                  </a:lnTo>
                  <a:lnTo>
                    <a:pt x="548" y="1994"/>
                  </a:lnTo>
                  <a:lnTo>
                    <a:pt x="548" y="1234"/>
                  </a:lnTo>
                  <a:lnTo>
                    <a:pt x="512" y="1271"/>
                  </a:lnTo>
                  <a:lnTo>
                    <a:pt x="468" y="1300"/>
                  </a:lnTo>
                  <a:lnTo>
                    <a:pt x="420" y="1324"/>
                  </a:lnTo>
                  <a:lnTo>
                    <a:pt x="369" y="1336"/>
                  </a:lnTo>
                  <a:lnTo>
                    <a:pt x="314" y="1342"/>
                  </a:lnTo>
                  <a:lnTo>
                    <a:pt x="258" y="1336"/>
                  </a:lnTo>
                  <a:lnTo>
                    <a:pt x="205" y="1322"/>
                  </a:lnTo>
                  <a:lnTo>
                    <a:pt x="157" y="1300"/>
                  </a:lnTo>
                  <a:lnTo>
                    <a:pt x="113" y="1269"/>
                  </a:lnTo>
                  <a:lnTo>
                    <a:pt x="75" y="1232"/>
                  </a:lnTo>
                  <a:lnTo>
                    <a:pt x="44" y="1188"/>
                  </a:lnTo>
                  <a:lnTo>
                    <a:pt x="20" y="1139"/>
                  </a:lnTo>
                  <a:lnTo>
                    <a:pt x="5" y="1086"/>
                  </a:lnTo>
                  <a:lnTo>
                    <a:pt x="0" y="1031"/>
                  </a:lnTo>
                  <a:lnTo>
                    <a:pt x="5" y="975"/>
                  </a:lnTo>
                  <a:lnTo>
                    <a:pt x="20" y="922"/>
                  </a:lnTo>
                  <a:lnTo>
                    <a:pt x="42" y="872"/>
                  </a:lnTo>
                  <a:lnTo>
                    <a:pt x="73" y="828"/>
                  </a:lnTo>
                  <a:lnTo>
                    <a:pt x="111" y="790"/>
                  </a:lnTo>
                  <a:lnTo>
                    <a:pt x="155" y="759"/>
                  </a:lnTo>
                  <a:lnTo>
                    <a:pt x="203" y="737"/>
                  </a:lnTo>
                  <a:lnTo>
                    <a:pt x="256" y="722"/>
                  </a:lnTo>
                  <a:lnTo>
                    <a:pt x="312" y="717"/>
                  </a:lnTo>
                  <a:lnTo>
                    <a:pt x="367" y="720"/>
                  </a:lnTo>
                  <a:lnTo>
                    <a:pt x="418" y="735"/>
                  </a:lnTo>
                  <a:lnTo>
                    <a:pt x="466" y="757"/>
                  </a:lnTo>
                  <a:lnTo>
                    <a:pt x="510" y="786"/>
                  </a:lnTo>
                  <a:lnTo>
                    <a:pt x="546" y="821"/>
                  </a:lnTo>
                  <a:lnTo>
                    <a:pt x="548" y="821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prstDash val="solid"/>
              <a:round/>
              <a:headEnd/>
              <a:tailEnd/>
            </a:ln>
            <a:effectLst>
              <a:innerShdw blurRad="508000" dist="203200" dir="27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877076" y="1783952"/>
              <a:ext cx="1436083" cy="1830033"/>
            </a:xfrm>
            <a:custGeom>
              <a:avLst/>
              <a:gdLst>
                <a:gd name="T0" fmla="*/ 150 w 1994"/>
                <a:gd name="T1" fmla="*/ 5 h 2541"/>
                <a:gd name="T2" fmla="*/ 437 w 1994"/>
                <a:gd name="T3" fmla="*/ 48 h 2541"/>
                <a:gd name="T4" fmla="*/ 711 w 1994"/>
                <a:gd name="T5" fmla="*/ 130 h 2541"/>
                <a:gd name="T6" fmla="*/ 965 w 1994"/>
                <a:gd name="T7" fmla="*/ 249 h 2541"/>
                <a:gd name="T8" fmla="*/ 1201 w 1994"/>
                <a:gd name="T9" fmla="*/ 400 h 2541"/>
                <a:gd name="T10" fmla="*/ 1409 w 1994"/>
                <a:gd name="T11" fmla="*/ 583 h 2541"/>
                <a:gd name="T12" fmla="*/ 1592 w 1994"/>
                <a:gd name="T13" fmla="*/ 793 h 2541"/>
                <a:gd name="T14" fmla="*/ 1743 w 1994"/>
                <a:gd name="T15" fmla="*/ 1027 h 2541"/>
                <a:gd name="T16" fmla="*/ 1862 w 1994"/>
                <a:gd name="T17" fmla="*/ 1283 h 2541"/>
                <a:gd name="T18" fmla="*/ 1944 w 1994"/>
                <a:gd name="T19" fmla="*/ 1555 h 2541"/>
                <a:gd name="T20" fmla="*/ 1988 w 1994"/>
                <a:gd name="T21" fmla="*/ 1844 h 2541"/>
                <a:gd name="T22" fmla="*/ 1235 w 1994"/>
                <a:gd name="T23" fmla="*/ 1992 h 2541"/>
                <a:gd name="T24" fmla="*/ 1299 w 1994"/>
                <a:gd name="T25" fmla="*/ 2073 h 2541"/>
                <a:gd name="T26" fmla="*/ 1336 w 1994"/>
                <a:gd name="T27" fmla="*/ 2171 h 2541"/>
                <a:gd name="T28" fmla="*/ 1336 w 1994"/>
                <a:gd name="T29" fmla="*/ 2283 h 2541"/>
                <a:gd name="T30" fmla="*/ 1299 w 1994"/>
                <a:gd name="T31" fmla="*/ 2385 h 2541"/>
                <a:gd name="T32" fmla="*/ 1232 w 1994"/>
                <a:gd name="T33" fmla="*/ 2466 h 2541"/>
                <a:gd name="T34" fmla="*/ 1139 w 1994"/>
                <a:gd name="T35" fmla="*/ 2521 h 2541"/>
                <a:gd name="T36" fmla="*/ 1031 w 1994"/>
                <a:gd name="T37" fmla="*/ 2541 h 2541"/>
                <a:gd name="T38" fmla="*/ 921 w 1994"/>
                <a:gd name="T39" fmla="*/ 2522 h 2541"/>
                <a:gd name="T40" fmla="*/ 828 w 1994"/>
                <a:gd name="T41" fmla="*/ 2468 h 2541"/>
                <a:gd name="T42" fmla="*/ 760 w 1994"/>
                <a:gd name="T43" fmla="*/ 2387 h 2541"/>
                <a:gd name="T44" fmla="*/ 722 w 1994"/>
                <a:gd name="T45" fmla="*/ 2285 h 2541"/>
                <a:gd name="T46" fmla="*/ 720 w 1994"/>
                <a:gd name="T47" fmla="*/ 2175 h 2541"/>
                <a:gd name="T48" fmla="*/ 757 w 1994"/>
                <a:gd name="T49" fmla="*/ 2075 h 2541"/>
                <a:gd name="T50" fmla="*/ 821 w 1994"/>
                <a:gd name="T51" fmla="*/ 1994 h 2541"/>
                <a:gd name="T52" fmla="*/ 0 w 1994"/>
                <a:gd name="T53" fmla="*/ 1992 h 2541"/>
                <a:gd name="T54" fmla="*/ 2 w 1994"/>
                <a:gd name="T55" fmla="*/ 1172 h 2541"/>
                <a:gd name="T56" fmla="*/ 82 w 1994"/>
                <a:gd name="T57" fmla="*/ 1237 h 2541"/>
                <a:gd name="T58" fmla="*/ 183 w 1994"/>
                <a:gd name="T59" fmla="*/ 1272 h 2541"/>
                <a:gd name="T60" fmla="*/ 294 w 1994"/>
                <a:gd name="T61" fmla="*/ 1272 h 2541"/>
                <a:gd name="T62" fmla="*/ 395 w 1994"/>
                <a:gd name="T63" fmla="*/ 1234 h 2541"/>
                <a:gd name="T64" fmla="*/ 475 w 1994"/>
                <a:gd name="T65" fmla="*/ 1164 h 2541"/>
                <a:gd name="T66" fmla="*/ 530 w 1994"/>
                <a:gd name="T67" fmla="*/ 1073 h 2541"/>
                <a:gd name="T68" fmla="*/ 548 w 1994"/>
                <a:gd name="T69" fmla="*/ 963 h 2541"/>
                <a:gd name="T70" fmla="*/ 528 w 1994"/>
                <a:gd name="T71" fmla="*/ 854 h 2541"/>
                <a:gd name="T72" fmla="*/ 473 w 1994"/>
                <a:gd name="T73" fmla="*/ 762 h 2541"/>
                <a:gd name="T74" fmla="*/ 393 w 1994"/>
                <a:gd name="T75" fmla="*/ 693 h 2541"/>
                <a:gd name="T76" fmla="*/ 291 w 1994"/>
                <a:gd name="T77" fmla="*/ 656 h 2541"/>
                <a:gd name="T78" fmla="*/ 179 w 1994"/>
                <a:gd name="T79" fmla="*/ 656 h 2541"/>
                <a:gd name="T80" fmla="*/ 81 w 1994"/>
                <a:gd name="T81" fmla="*/ 693 h 2541"/>
                <a:gd name="T82" fmla="*/ 0 w 1994"/>
                <a:gd name="T83" fmla="*/ 759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4" h="2541">
                  <a:moveTo>
                    <a:pt x="0" y="0"/>
                  </a:moveTo>
                  <a:lnTo>
                    <a:pt x="150" y="5"/>
                  </a:lnTo>
                  <a:lnTo>
                    <a:pt x="294" y="22"/>
                  </a:lnTo>
                  <a:lnTo>
                    <a:pt x="437" y="48"/>
                  </a:lnTo>
                  <a:lnTo>
                    <a:pt x="576" y="84"/>
                  </a:lnTo>
                  <a:lnTo>
                    <a:pt x="711" y="130"/>
                  </a:lnTo>
                  <a:lnTo>
                    <a:pt x="841" y="185"/>
                  </a:lnTo>
                  <a:lnTo>
                    <a:pt x="965" y="249"/>
                  </a:lnTo>
                  <a:lnTo>
                    <a:pt x="1086" y="320"/>
                  </a:lnTo>
                  <a:lnTo>
                    <a:pt x="1201" y="400"/>
                  </a:lnTo>
                  <a:lnTo>
                    <a:pt x="1308" y="488"/>
                  </a:lnTo>
                  <a:lnTo>
                    <a:pt x="1409" y="583"/>
                  </a:lnTo>
                  <a:lnTo>
                    <a:pt x="1504" y="685"/>
                  </a:lnTo>
                  <a:lnTo>
                    <a:pt x="1592" y="793"/>
                  </a:lnTo>
                  <a:lnTo>
                    <a:pt x="1672" y="907"/>
                  </a:lnTo>
                  <a:lnTo>
                    <a:pt x="1743" y="1027"/>
                  </a:lnTo>
                  <a:lnTo>
                    <a:pt x="1807" y="1153"/>
                  </a:lnTo>
                  <a:lnTo>
                    <a:pt x="1862" y="1283"/>
                  </a:lnTo>
                  <a:lnTo>
                    <a:pt x="1910" y="1417"/>
                  </a:lnTo>
                  <a:lnTo>
                    <a:pt x="1944" y="1555"/>
                  </a:lnTo>
                  <a:lnTo>
                    <a:pt x="1972" y="1698"/>
                  </a:lnTo>
                  <a:lnTo>
                    <a:pt x="1988" y="1844"/>
                  </a:lnTo>
                  <a:lnTo>
                    <a:pt x="1994" y="1992"/>
                  </a:lnTo>
                  <a:lnTo>
                    <a:pt x="1235" y="1992"/>
                  </a:lnTo>
                  <a:lnTo>
                    <a:pt x="1270" y="2031"/>
                  </a:lnTo>
                  <a:lnTo>
                    <a:pt x="1299" y="2073"/>
                  </a:lnTo>
                  <a:lnTo>
                    <a:pt x="1323" y="2120"/>
                  </a:lnTo>
                  <a:lnTo>
                    <a:pt x="1336" y="2171"/>
                  </a:lnTo>
                  <a:lnTo>
                    <a:pt x="1341" y="2226"/>
                  </a:lnTo>
                  <a:lnTo>
                    <a:pt x="1336" y="2283"/>
                  </a:lnTo>
                  <a:lnTo>
                    <a:pt x="1323" y="2336"/>
                  </a:lnTo>
                  <a:lnTo>
                    <a:pt x="1299" y="2385"/>
                  </a:lnTo>
                  <a:lnTo>
                    <a:pt x="1268" y="2429"/>
                  </a:lnTo>
                  <a:lnTo>
                    <a:pt x="1232" y="2466"/>
                  </a:lnTo>
                  <a:lnTo>
                    <a:pt x="1188" y="2497"/>
                  </a:lnTo>
                  <a:lnTo>
                    <a:pt x="1139" y="2521"/>
                  </a:lnTo>
                  <a:lnTo>
                    <a:pt x="1086" y="2535"/>
                  </a:lnTo>
                  <a:lnTo>
                    <a:pt x="1031" y="2541"/>
                  </a:lnTo>
                  <a:lnTo>
                    <a:pt x="974" y="2535"/>
                  </a:lnTo>
                  <a:lnTo>
                    <a:pt x="921" y="2522"/>
                  </a:lnTo>
                  <a:lnTo>
                    <a:pt x="872" y="2499"/>
                  </a:lnTo>
                  <a:lnTo>
                    <a:pt x="828" y="2468"/>
                  </a:lnTo>
                  <a:lnTo>
                    <a:pt x="791" y="2431"/>
                  </a:lnTo>
                  <a:lnTo>
                    <a:pt x="760" y="2387"/>
                  </a:lnTo>
                  <a:lnTo>
                    <a:pt x="737" y="2338"/>
                  </a:lnTo>
                  <a:lnTo>
                    <a:pt x="722" y="2285"/>
                  </a:lnTo>
                  <a:lnTo>
                    <a:pt x="716" y="2230"/>
                  </a:lnTo>
                  <a:lnTo>
                    <a:pt x="720" y="2175"/>
                  </a:lnTo>
                  <a:lnTo>
                    <a:pt x="735" y="2122"/>
                  </a:lnTo>
                  <a:lnTo>
                    <a:pt x="757" y="2075"/>
                  </a:lnTo>
                  <a:lnTo>
                    <a:pt x="786" y="2033"/>
                  </a:lnTo>
                  <a:lnTo>
                    <a:pt x="821" y="1994"/>
                  </a:lnTo>
                  <a:lnTo>
                    <a:pt x="821" y="1992"/>
                  </a:lnTo>
                  <a:lnTo>
                    <a:pt x="0" y="1992"/>
                  </a:lnTo>
                  <a:lnTo>
                    <a:pt x="0" y="1172"/>
                  </a:lnTo>
                  <a:lnTo>
                    <a:pt x="2" y="1172"/>
                  </a:lnTo>
                  <a:lnTo>
                    <a:pt x="40" y="1208"/>
                  </a:lnTo>
                  <a:lnTo>
                    <a:pt x="82" y="1237"/>
                  </a:lnTo>
                  <a:lnTo>
                    <a:pt x="130" y="1259"/>
                  </a:lnTo>
                  <a:lnTo>
                    <a:pt x="183" y="1272"/>
                  </a:lnTo>
                  <a:lnTo>
                    <a:pt x="238" y="1278"/>
                  </a:lnTo>
                  <a:lnTo>
                    <a:pt x="294" y="1272"/>
                  </a:lnTo>
                  <a:lnTo>
                    <a:pt x="345" y="1258"/>
                  </a:lnTo>
                  <a:lnTo>
                    <a:pt x="395" y="1234"/>
                  </a:lnTo>
                  <a:lnTo>
                    <a:pt x="439" y="1203"/>
                  </a:lnTo>
                  <a:lnTo>
                    <a:pt x="475" y="1164"/>
                  </a:lnTo>
                  <a:lnTo>
                    <a:pt x="506" y="1120"/>
                  </a:lnTo>
                  <a:lnTo>
                    <a:pt x="530" y="1073"/>
                  </a:lnTo>
                  <a:lnTo>
                    <a:pt x="545" y="1020"/>
                  </a:lnTo>
                  <a:lnTo>
                    <a:pt x="548" y="963"/>
                  </a:lnTo>
                  <a:lnTo>
                    <a:pt x="543" y="907"/>
                  </a:lnTo>
                  <a:lnTo>
                    <a:pt x="528" y="854"/>
                  </a:lnTo>
                  <a:lnTo>
                    <a:pt x="504" y="806"/>
                  </a:lnTo>
                  <a:lnTo>
                    <a:pt x="473" y="762"/>
                  </a:lnTo>
                  <a:lnTo>
                    <a:pt x="437" y="724"/>
                  </a:lnTo>
                  <a:lnTo>
                    <a:pt x="393" y="693"/>
                  </a:lnTo>
                  <a:lnTo>
                    <a:pt x="344" y="671"/>
                  </a:lnTo>
                  <a:lnTo>
                    <a:pt x="291" y="656"/>
                  </a:lnTo>
                  <a:lnTo>
                    <a:pt x="234" y="651"/>
                  </a:lnTo>
                  <a:lnTo>
                    <a:pt x="179" y="656"/>
                  </a:lnTo>
                  <a:lnTo>
                    <a:pt x="128" y="671"/>
                  </a:lnTo>
                  <a:lnTo>
                    <a:pt x="81" y="693"/>
                  </a:lnTo>
                  <a:lnTo>
                    <a:pt x="39" y="722"/>
                  </a:lnTo>
                  <a:lnTo>
                    <a:pt x="0" y="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ffectLst>
              <a:innerShdw blurRad="381000" dist="266700" dir="189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3243413">
              <a:off x="4729837" y="4045610"/>
              <a:ext cx="566236" cy="956811"/>
            </a:xfrm>
            <a:custGeom>
              <a:avLst/>
              <a:gdLst>
                <a:gd name="T0" fmla="*/ 152 w 851"/>
                <a:gd name="T1" fmla="*/ 0 h 1438"/>
                <a:gd name="T2" fmla="*/ 700 w 851"/>
                <a:gd name="T3" fmla="*/ 0 h 1438"/>
                <a:gd name="T4" fmla="*/ 740 w 851"/>
                <a:gd name="T5" fmla="*/ 5 h 1438"/>
                <a:gd name="T6" fmla="*/ 777 w 851"/>
                <a:gd name="T7" fmla="*/ 20 h 1438"/>
                <a:gd name="T8" fmla="*/ 808 w 851"/>
                <a:gd name="T9" fmla="*/ 44 h 1438"/>
                <a:gd name="T10" fmla="*/ 831 w 851"/>
                <a:gd name="T11" fmla="*/ 75 h 1438"/>
                <a:gd name="T12" fmla="*/ 846 w 851"/>
                <a:gd name="T13" fmla="*/ 111 h 1438"/>
                <a:gd name="T14" fmla="*/ 851 w 851"/>
                <a:gd name="T15" fmla="*/ 152 h 1438"/>
                <a:gd name="T16" fmla="*/ 851 w 851"/>
                <a:gd name="T17" fmla="*/ 1287 h 1438"/>
                <a:gd name="T18" fmla="*/ 846 w 851"/>
                <a:gd name="T19" fmla="*/ 1327 h 1438"/>
                <a:gd name="T20" fmla="*/ 831 w 851"/>
                <a:gd name="T21" fmla="*/ 1363 h 1438"/>
                <a:gd name="T22" fmla="*/ 808 w 851"/>
                <a:gd name="T23" fmla="*/ 1394 h 1438"/>
                <a:gd name="T24" fmla="*/ 777 w 851"/>
                <a:gd name="T25" fmla="*/ 1418 h 1438"/>
                <a:gd name="T26" fmla="*/ 740 w 851"/>
                <a:gd name="T27" fmla="*/ 1433 h 1438"/>
                <a:gd name="T28" fmla="*/ 700 w 851"/>
                <a:gd name="T29" fmla="*/ 1438 h 1438"/>
                <a:gd name="T30" fmla="*/ 152 w 851"/>
                <a:gd name="T31" fmla="*/ 1438 h 1438"/>
                <a:gd name="T32" fmla="*/ 111 w 851"/>
                <a:gd name="T33" fmla="*/ 1433 h 1438"/>
                <a:gd name="T34" fmla="*/ 75 w 851"/>
                <a:gd name="T35" fmla="*/ 1418 h 1438"/>
                <a:gd name="T36" fmla="*/ 46 w 851"/>
                <a:gd name="T37" fmla="*/ 1394 h 1438"/>
                <a:gd name="T38" fmla="*/ 22 w 851"/>
                <a:gd name="T39" fmla="*/ 1363 h 1438"/>
                <a:gd name="T40" fmla="*/ 5 w 851"/>
                <a:gd name="T41" fmla="*/ 1327 h 1438"/>
                <a:gd name="T42" fmla="*/ 0 w 851"/>
                <a:gd name="T43" fmla="*/ 1287 h 1438"/>
                <a:gd name="T44" fmla="*/ 0 w 851"/>
                <a:gd name="T45" fmla="*/ 152 h 1438"/>
                <a:gd name="T46" fmla="*/ 5 w 851"/>
                <a:gd name="T47" fmla="*/ 111 h 1438"/>
                <a:gd name="T48" fmla="*/ 22 w 851"/>
                <a:gd name="T49" fmla="*/ 75 h 1438"/>
                <a:gd name="T50" fmla="*/ 46 w 851"/>
                <a:gd name="T51" fmla="*/ 44 h 1438"/>
                <a:gd name="T52" fmla="*/ 75 w 851"/>
                <a:gd name="T53" fmla="*/ 20 h 1438"/>
                <a:gd name="T54" fmla="*/ 111 w 851"/>
                <a:gd name="T55" fmla="*/ 5 h 1438"/>
                <a:gd name="T56" fmla="*/ 152 w 851"/>
                <a:gd name="T57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1" h="1438">
                  <a:moveTo>
                    <a:pt x="152" y="0"/>
                  </a:moveTo>
                  <a:lnTo>
                    <a:pt x="700" y="0"/>
                  </a:lnTo>
                  <a:lnTo>
                    <a:pt x="740" y="5"/>
                  </a:lnTo>
                  <a:lnTo>
                    <a:pt x="777" y="20"/>
                  </a:lnTo>
                  <a:lnTo>
                    <a:pt x="808" y="44"/>
                  </a:lnTo>
                  <a:lnTo>
                    <a:pt x="831" y="75"/>
                  </a:lnTo>
                  <a:lnTo>
                    <a:pt x="846" y="111"/>
                  </a:lnTo>
                  <a:lnTo>
                    <a:pt x="851" y="152"/>
                  </a:lnTo>
                  <a:lnTo>
                    <a:pt x="851" y="1287"/>
                  </a:lnTo>
                  <a:lnTo>
                    <a:pt x="846" y="1327"/>
                  </a:lnTo>
                  <a:lnTo>
                    <a:pt x="831" y="1363"/>
                  </a:lnTo>
                  <a:lnTo>
                    <a:pt x="808" y="1394"/>
                  </a:lnTo>
                  <a:lnTo>
                    <a:pt x="777" y="1418"/>
                  </a:lnTo>
                  <a:lnTo>
                    <a:pt x="740" y="1433"/>
                  </a:lnTo>
                  <a:lnTo>
                    <a:pt x="700" y="1438"/>
                  </a:lnTo>
                  <a:lnTo>
                    <a:pt x="152" y="1438"/>
                  </a:lnTo>
                  <a:lnTo>
                    <a:pt x="111" y="1433"/>
                  </a:lnTo>
                  <a:lnTo>
                    <a:pt x="75" y="1418"/>
                  </a:lnTo>
                  <a:lnTo>
                    <a:pt x="46" y="1394"/>
                  </a:lnTo>
                  <a:lnTo>
                    <a:pt x="22" y="1363"/>
                  </a:lnTo>
                  <a:lnTo>
                    <a:pt x="5" y="1327"/>
                  </a:lnTo>
                  <a:lnTo>
                    <a:pt x="0" y="1287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2" y="75"/>
                  </a:lnTo>
                  <a:lnTo>
                    <a:pt x="46" y="44"/>
                  </a:lnTo>
                  <a:lnTo>
                    <a:pt x="75" y="20"/>
                  </a:lnTo>
                  <a:lnTo>
                    <a:pt x="111" y="5"/>
                  </a:lnTo>
                  <a:lnTo>
                    <a:pt x="152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3243413">
              <a:off x="3832723" y="4268706"/>
              <a:ext cx="646746" cy="1753932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2" h="2636">
                  <a:moveTo>
                    <a:pt x="124" y="0"/>
                  </a:moveTo>
                  <a:lnTo>
                    <a:pt x="151" y="0"/>
                  </a:lnTo>
                  <a:lnTo>
                    <a:pt x="820" y="0"/>
                  </a:lnTo>
                  <a:lnTo>
                    <a:pt x="848" y="0"/>
                  </a:lnTo>
                  <a:lnTo>
                    <a:pt x="873" y="0"/>
                  </a:lnTo>
                  <a:lnTo>
                    <a:pt x="897" y="2"/>
                  </a:lnTo>
                  <a:lnTo>
                    <a:pt x="919" y="6"/>
                  </a:lnTo>
                  <a:lnTo>
                    <a:pt x="937" y="11"/>
                  </a:lnTo>
                  <a:lnTo>
                    <a:pt x="952" y="20"/>
                  </a:lnTo>
                  <a:lnTo>
                    <a:pt x="963" y="35"/>
                  </a:lnTo>
                  <a:lnTo>
                    <a:pt x="970" y="53"/>
                  </a:lnTo>
                  <a:lnTo>
                    <a:pt x="972" y="77"/>
                  </a:lnTo>
                  <a:lnTo>
                    <a:pt x="972" y="2484"/>
                  </a:lnTo>
                  <a:lnTo>
                    <a:pt x="966" y="2525"/>
                  </a:lnTo>
                  <a:lnTo>
                    <a:pt x="952" y="2561"/>
                  </a:lnTo>
                  <a:lnTo>
                    <a:pt x="928" y="2592"/>
                  </a:lnTo>
                  <a:lnTo>
                    <a:pt x="897" y="2616"/>
                  </a:lnTo>
                  <a:lnTo>
                    <a:pt x="860" y="2632"/>
                  </a:lnTo>
                  <a:lnTo>
                    <a:pt x="820" y="2636"/>
                  </a:lnTo>
                  <a:lnTo>
                    <a:pt x="151" y="2636"/>
                  </a:lnTo>
                  <a:lnTo>
                    <a:pt x="111" y="2632"/>
                  </a:lnTo>
                  <a:lnTo>
                    <a:pt x="75" y="2616"/>
                  </a:lnTo>
                  <a:lnTo>
                    <a:pt x="45" y="2592"/>
                  </a:lnTo>
                  <a:lnTo>
                    <a:pt x="22" y="2561"/>
                  </a:lnTo>
                  <a:lnTo>
                    <a:pt x="5" y="2525"/>
                  </a:lnTo>
                  <a:lnTo>
                    <a:pt x="0" y="2484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2" y="20"/>
                  </a:lnTo>
                  <a:lnTo>
                    <a:pt x="36" y="11"/>
                  </a:lnTo>
                  <a:lnTo>
                    <a:pt x="54" y="6"/>
                  </a:lnTo>
                  <a:lnTo>
                    <a:pt x="75" y="2"/>
                  </a:lnTo>
                  <a:lnTo>
                    <a:pt x="98" y="0"/>
                  </a:lnTo>
                  <a:lnTo>
                    <a:pt x="124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3243413">
              <a:off x="5073728" y="4179969"/>
              <a:ext cx="600835" cy="164348"/>
            </a:xfrm>
            <a:custGeom>
              <a:avLst/>
              <a:gdLst>
                <a:gd name="T0" fmla="*/ 79 w 903"/>
                <a:gd name="T1" fmla="*/ 0 h 247"/>
                <a:gd name="T2" fmla="*/ 824 w 903"/>
                <a:gd name="T3" fmla="*/ 0 h 247"/>
                <a:gd name="T4" fmla="*/ 850 w 903"/>
                <a:gd name="T5" fmla="*/ 5 h 247"/>
                <a:gd name="T6" fmla="*/ 870 w 903"/>
                <a:gd name="T7" fmla="*/ 16 h 247"/>
                <a:gd name="T8" fmla="*/ 888 w 903"/>
                <a:gd name="T9" fmla="*/ 33 h 247"/>
                <a:gd name="T10" fmla="*/ 899 w 903"/>
                <a:gd name="T11" fmla="*/ 55 h 247"/>
                <a:gd name="T12" fmla="*/ 903 w 903"/>
                <a:gd name="T13" fmla="*/ 80 h 247"/>
                <a:gd name="T14" fmla="*/ 903 w 903"/>
                <a:gd name="T15" fmla="*/ 168 h 247"/>
                <a:gd name="T16" fmla="*/ 899 w 903"/>
                <a:gd name="T17" fmla="*/ 194 h 247"/>
                <a:gd name="T18" fmla="*/ 888 w 903"/>
                <a:gd name="T19" fmla="*/ 216 h 247"/>
                <a:gd name="T20" fmla="*/ 870 w 903"/>
                <a:gd name="T21" fmla="*/ 232 h 247"/>
                <a:gd name="T22" fmla="*/ 850 w 903"/>
                <a:gd name="T23" fmla="*/ 243 h 247"/>
                <a:gd name="T24" fmla="*/ 824 w 903"/>
                <a:gd name="T25" fmla="*/ 247 h 247"/>
                <a:gd name="T26" fmla="*/ 79 w 903"/>
                <a:gd name="T27" fmla="*/ 247 h 247"/>
                <a:gd name="T28" fmla="*/ 55 w 903"/>
                <a:gd name="T29" fmla="*/ 243 h 247"/>
                <a:gd name="T30" fmla="*/ 33 w 903"/>
                <a:gd name="T31" fmla="*/ 232 h 247"/>
                <a:gd name="T32" fmla="*/ 17 w 903"/>
                <a:gd name="T33" fmla="*/ 216 h 247"/>
                <a:gd name="T34" fmla="*/ 6 w 903"/>
                <a:gd name="T35" fmla="*/ 194 h 247"/>
                <a:gd name="T36" fmla="*/ 0 w 903"/>
                <a:gd name="T37" fmla="*/ 168 h 247"/>
                <a:gd name="T38" fmla="*/ 0 w 903"/>
                <a:gd name="T39" fmla="*/ 80 h 247"/>
                <a:gd name="T40" fmla="*/ 6 w 903"/>
                <a:gd name="T41" fmla="*/ 55 h 247"/>
                <a:gd name="T42" fmla="*/ 17 w 903"/>
                <a:gd name="T43" fmla="*/ 33 h 247"/>
                <a:gd name="T44" fmla="*/ 33 w 903"/>
                <a:gd name="T45" fmla="*/ 16 h 247"/>
                <a:gd name="T46" fmla="*/ 55 w 903"/>
                <a:gd name="T47" fmla="*/ 5 h 247"/>
                <a:gd name="T48" fmla="*/ 79 w 903"/>
                <a:gd name="T4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3" h="247">
                  <a:moveTo>
                    <a:pt x="79" y="0"/>
                  </a:moveTo>
                  <a:lnTo>
                    <a:pt x="824" y="0"/>
                  </a:lnTo>
                  <a:lnTo>
                    <a:pt x="850" y="5"/>
                  </a:lnTo>
                  <a:lnTo>
                    <a:pt x="870" y="16"/>
                  </a:lnTo>
                  <a:lnTo>
                    <a:pt x="888" y="33"/>
                  </a:lnTo>
                  <a:lnTo>
                    <a:pt x="899" y="55"/>
                  </a:lnTo>
                  <a:lnTo>
                    <a:pt x="903" y="80"/>
                  </a:lnTo>
                  <a:lnTo>
                    <a:pt x="903" y="168"/>
                  </a:lnTo>
                  <a:lnTo>
                    <a:pt x="899" y="194"/>
                  </a:lnTo>
                  <a:lnTo>
                    <a:pt x="888" y="216"/>
                  </a:lnTo>
                  <a:lnTo>
                    <a:pt x="870" y="232"/>
                  </a:lnTo>
                  <a:lnTo>
                    <a:pt x="850" y="243"/>
                  </a:lnTo>
                  <a:lnTo>
                    <a:pt x="824" y="247"/>
                  </a:lnTo>
                  <a:lnTo>
                    <a:pt x="79" y="247"/>
                  </a:lnTo>
                  <a:lnTo>
                    <a:pt x="55" y="243"/>
                  </a:lnTo>
                  <a:lnTo>
                    <a:pt x="33" y="232"/>
                  </a:lnTo>
                  <a:lnTo>
                    <a:pt x="17" y="216"/>
                  </a:lnTo>
                  <a:lnTo>
                    <a:pt x="6" y="194"/>
                  </a:lnTo>
                  <a:lnTo>
                    <a:pt x="0" y="168"/>
                  </a:lnTo>
                  <a:lnTo>
                    <a:pt x="0" y="80"/>
                  </a:lnTo>
                  <a:lnTo>
                    <a:pt x="6" y="55"/>
                  </a:lnTo>
                  <a:lnTo>
                    <a:pt x="17" y="33"/>
                  </a:lnTo>
                  <a:lnTo>
                    <a:pt x="33" y="16"/>
                  </a:lnTo>
                  <a:lnTo>
                    <a:pt x="55" y="5"/>
                  </a:lnTo>
                  <a:lnTo>
                    <a:pt x="79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 rot="3243413">
              <a:off x="3293986" y="5320650"/>
              <a:ext cx="651800" cy="425638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292 w 10016"/>
                <a:gd name="connsiteY0" fmla="*/ 0 h 10000"/>
                <a:gd name="connsiteX1" fmla="*/ 1569 w 10016"/>
                <a:gd name="connsiteY1" fmla="*/ 0 h 10000"/>
                <a:gd name="connsiteX2" fmla="*/ 8452 w 10016"/>
                <a:gd name="connsiteY2" fmla="*/ 0 h 10000"/>
                <a:gd name="connsiteX3" fmla="*/ 8740 w 10016"/>
                <a:gd name="connsiteY3" fmla="*/ 0 h 10000"/>
                <a:gd name="connsiteX4" fmla="*/ 8997 w 10016"/>
                <a:gd name="connsiteY4" fmla="*/ 0 h 10000"/>
                <a:gd name="connsiteX5" fmla="*/ 9244 w 10016"/>
                <a:gd name="connsiteY5" fmla="*/ 8 h 10000"/>
                <a:gd name="connsiteX6" fmla="*/ 9471 w 10016"/>
                <a:gd name="connsiteY6" fmla="*/ 23 h 10000"/>
                <a:gd name="connsiteX7" fmla="*/ 9656 w 10016"/>
                <a:gd name="connsiteY7" fmla="*/ 42 h 10000"/>
                <a:gd name="connsiteX8" fmla="*/ 9810 w 10016"/>
                <a:gd name="connsiteY8" fmla="*/ 76 h 10000"/>
                <a:gd name="connsiteX9" fmla="*/ 9923 w 10016"/>
                <a:gd name="connsiteY9" fmla="*/ 133 h 10000"/>
                <a:gd name="connsiteX10" fmla="*/ 9995 w 10016"/>
                <a:gd name="connsiteY10" fmla="*/ 201 h 10000"/>
                <a:gd name="connsiteX11" fmla="*/ 10016 w 10016"/>
                <a:gd name="connsiteY11" fmla="*/ 292 h 10000"/>
                <a:gd name="connsiteX12" fmla="*/ 10016 w 10016"/>
                <a:gd name="connsiteY12" fmla="*/ 9423 h 10000"/>
                <a:gd name="connsiteX13" fmla="*/ 9954 w 10016"/>
                <a:gd name="connsiteY13" fmla="*/ 9579 h 10000"/>
                <a:gd name="connsiteX14" fmla="*/ 9810 w 10016"/>
                <a:gd name="connsiteY14" fmla="*/ 9715 h 10000"/>
                <a:gd name="connsiteX15" fmla="*/ 9563 w 10016"/>
                <a:gd name="connsiteY15" fmla="*/ 9833 h 10000"/>
                <a:gd name="connsiteX16" fmla="*/ 9244 w 10016"/>
                <a:gd name="connsiteY16" fmla="*/ 9924 h 10000"/>
                <a:gd name="connsiteX17" fmla="*/ 8864 w 10016"/>
                <a:gd name="connsiteY17" fmla="*/ 9985 h 10000"/>
                <a:gd name="connsiteX18" fmla="*/ 8452 w 10016"/>
                <a:gd name="connsiteY18" fmla="*/ 10000 h 10000"/>
                <a:gd name="connsiteX19" fmla="*/ 1569 w 10016"/>
                <a:gd name="connsiteY19" fmla="*/ 10000 h 10000"/>
                <a:gd name="connsiteX20" fmla="*/ 1158 w 10016"/>
                <a:gd name="connsiteY20" fmla="*/ 9985 h 10000"/>
                <a:gd name="connsiteX21" fmla="*/ 788 w 10016"/>
                <a:gd name="connsiteY21" fmla="*/ 9924 h 10000"/>
                <a:gd name="connsiteX22" fmla="*/ 479 w 10016"/>
                <a:gd name="connsiteY22" fmla="*/ 9833 h 10000"/>
                <a:gd name="connsiteX23" fmla="*/ 242 w 10016"/>
                <a:gd name="connsiteY23" fmla="*/ 9715 h 10000"/>
                <a:gd name="connsiteX24" fmla="*/ 67 w 10016"/>
                <a:gd name="connsiteY24" fmla="*/ 9579 h 10000"/>
                <a:gd name="connsiteX25" fmla="*/ 16 w 10016"/>
                <a:gd name="connsiteY25" fmla="*/ 9423 h 10000"/>
                <a:gd name="connsiteX26" fmla="*/ 0 w 10016"/>
                <a:gd name="connsiteY26" fmla="*/ 7482 h 10000"/>
                <a:gd name="connsiteX27" fmla="*/ 16 w 10016"/>
                <a:gd name="connsiteY27" fmla="*/ 292 h 10000"/>
                <a:gd name="connsiteX28" fmla="*/ 47 w 10016"/>
                <a:gd name="connsiteY28" fmla="*/ 201 h 10000"/>
                <a:gd name="connsiteX29" fmla="*/ 109 w 10016"/>
                <a:gd name="connsiteY29" fmla="*/ 133 h 10000"/>
                <a:gd name="connsiteX30" fmla="*/ 242 w 10016"/>
                <a:gd name="connsiteY30" fmla="*/ 76 h 10000"/>
                <a:gd name="connsiteX31" fmla="*/ 386 w 10016"/>
                <a:gd name="connsiteY31" fmla="*/ 42 h 10000"/>
                <a:gd name="connsiteX32" fmla="*/ 572 w 10016"/>
                <a:gd name="connsiteY32" fmla="*/ 23 h 10000"/>
                <a:gd name="connsiteX33" fmla="*/ 788 w 10016"/>
                <a:gd name="connsiteY33" fmla="*/ 8 h 10000"/>
                <a:gd name="connsiteX34" fmla="*/ 1024 w 10016"/>
                <a:gd name="connsiteY34" fmla="*/ 0 h 10000"/>
                <a:gd name="connsiteX35" fmla="*/ 1292 w 10016"/>
                <a:gd name="connsiteY35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9923 w 10035"/>
                <a:gd name="connsiteY9" fmla="*/ 133 h 10000"/>
                <a:gd name="connsiteX10" fmla="*/ 9995 w 10035"/>
                <a:gd name="connsiteY10" fmla="*/ 201 h 10000"/>
                <a:gd name="connsiteX11" fmla="*/ 10016 w 10035"/>
                <a:gd name="connsiteY11" fmla="*/ 292 h 10000"/>
                <a:gd name="connsiteX12" fmla="*/ 10035 w 10035"/>
                <a:gd name="connsiteY12" fmla="*/ 7579 h 10000"/>
                <a:gd name="connsiteX13" fmla="*/ 10016 w 10035"/>
                <a:gd name="connsiteY13" fmla="*/ 9423 h 10000"/>
                <a:gd name="connsiteX14" fmla="*/ 9954 w 10035"/>
                <a:gd name="connsiteY14" fmla="*/ 9579 h 10000"/>
                <a:gd name="connsiteX15" fmla="*/ 9810 w 10035"/>
                <a:gd name="connsiteY15" fmla="*/ 9715 h 10000"/>
                <a:gd name="connsiteX16" fmla="*/ 9563 w 10035"/>
                <a:gd name="connsiteY16" fmla="*/ 9833 h 10000"/>
                <a:gd name="connsiteX17" fmla="*/ 9244 w 10035"/>
                <a:gd name="connsiteY17" fmla="*/ 9924 h 10000"/>
                <a:gd name="connsiteX18" fmla="*/ 8864 w 10035"/>
                <a:gd name="connsiteY18" fmla="*/ 9985 h 10000"/>
                <a:gd name="connsiteX19" fmla="*/ 8452 w 10035"/>
                <a:gd name="connsiteY19" fmla="*/ 10000 h 10000"/>
                <a:gd name="connsiteX20" fmla="*/ 1569 w 10035"/>
                <a:gd name="connsiteY20" fmla="*/ 10000 h 10000"/>
                <a:gd name="connsiteX21" fmla="*/ 1158 w 10035"/>
                <a:gd name="connsiteY21" fmla="*/ 9985 h 10000"/>
                <a:gd name="connsiteX22" fmla="*/ 788 w 10035"/>
                <a:gd name="connsiteY22" fmla="*/ 9924 h 10000"/>
                <a:gd name="connsiteX23" fmla="*/ 479 w 10035"/>
                <a:gd name="connsiteY23" fmla="*/ 9833 h 10000"/>
                <a:gd name="connsiteX24" fmla="*/ 242 w 10035"/>
                <a:gd name="connsiteY24" fmla="*/ 9715 h 10000"/>
                <a:gd name="connsiteX25" fmla="*/ 67 w 10035"/>
                <a:gd name="connsiteY25" fmla="*/ 9579 h 10000"/>
                <a:gd name="connsiteX26" fmla="*/ 16 w 10035"/>
                <a:gd name="connsiteY26" fmla="*/ 9423 h 10000"/>
                <a:gd name="connsiteX27" fmla="*/ 0 w 10035"/>
                <a:gd name="connsiteY27" fmla="*/ 7482 h 10000"/>
                <a:gd name="connsiteX28" fmla="*/ 16 w 10035"/>
                <a:gd name="connsiteY28" fmla="*/ 292 h 10000"/>
                <a:gd name="connsiteX29" fmla="*/ 47 w 10035"/>
                <a:gd name="connsiteY29" fmla="*/ 201 h 10000"/>
                <a:gd name="connsiteX30" fmla="*/ 109 w 10035"/>
                <a:gd name="connsiteY30" fmla="*/ 133 h 10000"/>
                <a:gd name="connsiteX31" fmla="*/ 242 w 10035"/>
                <a:gd name="connsiteY31" fmla="*/ 76 h 10000"/>
                <a:gd name="connsiteX32" fmla="*/ 386 w 10035"/>
                <a:gd name="connsiteY32" fmla="*/ 42 h 10000"/>
                <a:gd name="connsiteX33" fmla="*/ 572 w 10035"/>
                <a:gd name="connsiteY33" fmla="*/ 23 h 10000"/>
                <a:gd name="connsiteX34" fmla="*/ 788 w 10035"/>
                <a:gd name="connsiteY34" fmla="*/ 8 h 10000"/>
                <a:gd name="connsiteX35" fmla="*/ 1024 w 10035"/>
                <a:gd name="connsiteY35" fmla="*/ 0 h 10000"/>
                <a:gd name="connsiteX36" fmla="*/ 1292 w 10035"/>
                <a:gd name="connsiteY36" fmla="*/ 0 h 10000"/>
                <a:gd name="connsiteX0" fmla="*/ 1292 w 10035"/>
                <a:gd name="connsiteY0" fmla="*/ 295 h 10295"/>
                <a:gd name="connsiteX1" fmla="*/ 1569 w 10035"/>
                <a:gd name="connsiteY1" fmla="*/ 295 h 10295"/>
                <a:gd name="connsiteX2" fmla="*/ 8452 w 10035"/>
                <a:gd name="connsiteY2" fmla="*/ 295 h 10295"/>
                <a:gd name="connsiteX3" fmla="*/ 8740 w 10035"/>
                <a:gd name="connsiteY3" fmla="*/ 295 h 10295"/>
                <a:gd name="connsiteX4" fmla="*/ 8997 w 10035"/>
                <a:gd name="connsiteY4" fmla="*/ 295 h 10295"/>
                <a:gd name="connsiteX5" fmla="*/ 9244 w 10035"/>
                <a:gd name="connsiteY5" fmla="*/ 303 h 10295"/>
                <a:gd name="connsiteX6" fmla="*/ 9471 w 10035"/>
                <a:gd name="connsiteY6" fmla="*/ 318 h 10295"/>
                <a:gd name="connsiteX7" fmla="*/ 9656 w 10035"/>
                <a:gd name="connsiteY7" fmla="*/ 337 h 10295"/>
                <a:gd name="connsiteX8" fmla="*/ 9810 w 10035"/>
                <a:gd name="connsiteY8" fmla="*/ 371 h 10295"/>
                <a:gd name="connsiteX9" fmla="*/ 9923 w 10035"/>
                <a:gd name="connsiteY9" fmla="*/ 428 h 10295"/>
                <a:gd name="connsiteX10" fmla="*/ 10016 w 10035"/>
                <a:gd name="connsiteY10" fmla="*/ 587 h 10295"/>
                <a:gd name="connsiteX11" fmla="*/ 10035 w 10035"/>
                <a:gd name="connsiteY11" fmla="*/ 7874 h 10295"/>
                <a:gd name="connsiteX12" fmla="*/ 10016 w 10035"/>
                <a:gd name="connsiteY12" fmla="*/ 9718 h 10295"/>
                <a:gd name="connsiteX13" fmla="*/ 9954 w 10035"/>
                <a:gd name="connsiteY13" fmla="*/ 9874 h 10295"/>
                <a:gd name="connsiteX14" fmla="*/ 9810 w 10035"/>
                <a:gd name="connsiteY14" fmla="*/ 10010 h 10295"/>
                <a:gd name="connsiteX15" fmla="*/ 9563 w 10035"/>
                <a:gd name="connsiteY15" fmla="*/ 10128 h 10295"/>
                <a:gd name="connsiteX16" fmla="*/ 9244 w 10035"/>
                <a:gd name="connsiteY16" fmla="*/ 10219 h 10295"/>
                <a:gd name="connsiteX17" fmla="*/ 8864 w 10035"/>
                <a:gd name="connsiteY17" fmla="*/ 10280 h 10295"/>
                <a:gd name="connsiteX18" fmla="*/ 8452 w 10035"/>
                <a:gd name="connsiteY18" fmla="*/ 10295 h 10295"/>
                <a:gd name="connsiteX19" fmla="*/ 1569 w 10035"/>
                <a:gd name="connsiteY19" fmla="*/ 10295 h 10295"/>
                <a:gd name="connsiteX20" fmla="*/ 1158 w 10035"/>
                <a:gd name="connsiteY20" fmla="*/ 10280 h 10295"/>
                <a:gd name="connsiteX21" fmla="*/ 788 w 10035"/>
                <a:gd name="connsiteY21" fmla="*/ 10219 h 10295"/>
                <a:gd name="connsiteX22" fmla="*/ 479 w 10035"/>
                <a:gd name="connsiteY22" fmla="*/ 10128 h 10295"/>
                <a:gd name="connsiteX23" fmla="*/ 242 w 10035"/>
                <a:gd name="connsiteY23" fmla="*/ 10010 h 10295"/>
                <a:gd name="connsiteX24" fmla="*/ 67 w 10035"/>
                <a:gd name="connsiteY24" fmla="*/ 9874 h 10295"/>
                <a:gd name="connsiteX25" fmla="*/ 16 w 10035"/>
                <a:gd name="connsiteY25" fmla="*/ 9718 h 10295"/>
                <a:gd name="connsiteX26" fmla="*/ 0 w 10035"/>
                <a:gd name="connsiteY26" fmla="*/ 7777 h 10295"/>
                <a:gd name="connsiteX27" fmla="*/ 16 w 10035"/>
                <a:gd name="connsiteY27" fmla="*/ 587 h 10295"/>
                <a:gd name="connsiteX28" fmla="*/ 47 w 10035"/>
                <a:gd name="connsiteY28" fmla="*/ 496 h 10295"/>
                <a:gd name="connsiteX29" fmla="*/ 109 w 10035"/>
                <a:gd name="connsiteY29" fmla="*/ 428 h 10295"/>
                <a:gd name="connsiteX30" fmla="*/ 242 w 10035"/>
                <a:gd name="connsiteY30" fmla="*/ 371 h 10295"/>
                <a:gd name="connsiteX31" fmla="*/ 386 w 10035"/>
                <a:gd name="connsiteY31" fmla="*/ 337 h 10295"/>
                <a:gd name="connsiteX32" fmla="*/ 572 w 10035"/>
                <a:gd name="connsiteY32" fmla="*/ 318 h 10295"/>
                <a:gd name="connsiteX33" fmla="*/ 788 w 10035"/>
                <a:gd name="connsiteY33" fmla="*/ 303 h 10295"/>
                <a:gd name="connsiteX34" fmla="*/ 1024 w 10035"/>
                <a:gd name="connsiteY34" fmla="*/ 295 h 10295"/>
                <a:gd name="connsiteX35" fmla="*/ 1292 w 10035"/>
                <a:gd name="connsiteY35" fmla="*/ 295 h 10295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16 w 10035"/>
                <a:gd name="connsiteY9" fmla="*/ 292 h 10000"/>
                <a:gd name="connsiteX10" fmla="*/ 10035 w 10035"/>
                <a:gd name="connsiteY10" fmla="*/ 7579 h 10000"/>
                <a:gd name="connsiteX11" fmla="*/ 10016 w 10035"/>
                <a:gd name="connsiteY11" fmla="*/ 9423 h 10000"/>
                <a:gd name="connsiteX12" fmla="*/ 9954 w 10035"/>
                <a:gd name="connsiteY12" fmla="*/ 9579 h 10000"/>
                <a:gd name="connsiteX13" fmla="*/ 9810 w 10035"/>
                <a:gd name="connsiteY13" fmla="*/ 9715 h 10000"/>
                <a:gd name="connsiteX14" fmla="*/ 9563 w 10035"/>
                <a:gd name="connsiteY14" fmla="*/ 9833 h 10000"/>
                <a:gd name="connsiteX15" fmla="*/ 9244 w 10035"/>
                <a:gd name="connsiteY15" fmla="*/ 9924 h 10000"/>
                <a:gd name="connsiteX16" fmla="*/ 8864 w 10035"/>
                <a:gd name="connsiteY16" fmla="*/ 9985 h 10000"/>
                <a:gd name="connsiteX17" fmla="*/ 8452 w 10035"/>
                <a:gd name="connsiteY17" fmla="*/ 10000 h 10000"/>
                <a:gd name="connsiteX18" fmla="*/ 1569 w 10035"/>
                <a:gd name="connsiteY18" fmla="*/ 10000 h 10000"/>
                <a:gd name="connsiteX19" fmla="*/ 1158 w 10035"/>
                <a:gd name="connsiteY19" fmla="*/ 9985 h 10000"/>
                <a:gd name="connsiteX20" fmla="*/ 788 w 10035"/>
                <a:gd name="connsiteY20" fmla="*/ 9924 h 10000"/>
                <a:gd name="connsiteX21" fmla="*/ 479 w 10035"/>
                <a:gd name="connsiteY21" fmla="*/ 9833 h 10000"/>
                <a:gd name="connsiteX22" fmla="*/ 242 w 10035"/>
                <a:gd name="connsiteY22" fmla="*/ 9715 h 10000"/>
                <a:gd name="connsiteX23" fmla="*/ 67 w 10035"/>
                <a:gd name="connsiteY23" fmla="*/ 9579 h 10000"/>
                <a:gd name="connsiteX24" fmla="*/ 16 w 10035"/>
                <a:gd name="connsiteY24" fmla="*/ 9423 h 10000"/>
                <a:gd name="connsiteX25" fmla="*/ 0 w 10035"/>
                <a:gd name="connsiteY25" fmla="*/ 7482 h 10000"/>
                <a:gd name="connsiteX26" fmla="*/ 16 w 10035"/>
                <a:gd name="connsiteY26" fmla="*/ 292 h 10000"/>
                <a:gd name="connsiteX27" fmla="*/ 47 w 10035"/>
                <a:gd name="connsiteY27" fmla="*/ 201 h 10000"/>
                <a:gd name="connsiteX28" fmla="*/ 109 w 10035"/>
                <a:gd name="connsiteY28" fmla="*/ 133 h 10000"/>
                <a:gd name="connsiteX29" fmla="*/ 242 w 10035"/>
                <a:gd name="connsiteY29" fmla="*/ 76 h 10000"/>
                <a:gd name="connsiteX30" fmla="*/ 386 w 10035"/>
                <a:gd name="connsiteY30" fmla="*/ 42 h 10000"/>
                <a:gd name="connsiteX31" fmla="*/ 572 w 10035"/>
                <a:gd name="connsiteY31" fmla="*/ 23 h 10000"/>
                <a:gd name="connsiteX32" fmla="*/ 788 w 10035"/>
                <a:gd name="connsiteY32" fmla="*/ 8 h 10000"/>
                <a:gd name="connsiteX33" fmla="*/ 1024 w 10035"/>
                <a:gd name="connsiteY33" fmla="*/ 0 h 10000"/>
                <a:gd name="connsiteX34" fmla="*/ 1292 w 10035"/>
                <a:gd name="connsiteY34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35 w 10035"/>
                <a:gd name="connsiteY9" fmla="*/ 7579 h 10000"/>
                <a:gd name="connsiteX10" fmla="*/ 10016 w 10035"/>
                <a:gd name="connsiteY10" fmla="*/ 9423 h 10000"/>
                <a:gd name="connsiteX11" fmla="*/ 9954 w 10035"/>
                <a:gd name="connsiteY11" fmla="*/ 9579 h 10000"/>
                <a:gd name="connsiteX12" fmla="*/ 9810 w 10035"/>
                <a:gd name="connsiteY12" fmla="*/ 9715 h 10000"/>
                <a:gd name="connsiteX13" fmla="*/ 9563 w 10035"/>
                <a:gd name="connsiteY13" fmla="*/ 9833 h 10000"/>
                <a:gd name="connsiteX14" fmla="*/ 9244 w 10035"/>
                <a:gd name="connsiteY14" fmla="*/ 9924 h 10000"/>
                <a:gd name="connsiteX15" fmla="*/ 8864 w 10035"/>
                <a:gd name="connsiteY15" fmla="*/ 9985 h 10000"/>
                <a:gd name="connsiteX16" fmla="*/ 8452 w 10035"/>
                <a:gd name="connsiteY16" fmla="*/ 10000 h 10000"/>
                <a:gd name="connsiteX17" fmla="*/ 1569 w 10035"/>
                <a:gd name="connsiteY17" fmla="*/ 10000 h 10000"/>
                <a:gd name="connsiteX18" fmla="*/ 1158 w 10035"/>
                <a:gd name="connsiteY18" fmla="*/ 9985 h 10000"/>
                <a:gd name="connsiteX19" fmla="*/ 788 w 10035"/>
                <a:gd name="connsiteY19" fmla="*/ 9924 h 10000"/>
                <a:gd name="connsiteX20" fmla="*/ 479 w 10035"/>
                <a:gd name="connsiteY20" fmla="*/ 9833 h 10000"/>
                <a:gd name="connsiteX21" fmla="*/ 242 w 10035"/>
                <a:gd name="connsiteY21" fmla="*/ 9715 h 10000"/>
                <a:gd name="connsiteX22" fmla="*/ 67 w 10035"/>
                <a:gd name="connsiteY22" fmla="*/ 9579 h 10000"/>
                <a:gd name="connsiteX23" fmla="*/ 16 w 10035"/>
                <a:gd name="connsiteY23" fmla="*/ 9423 h 10000"/>
                <a:gd name="connsiteX24" fmla="*/ 0 w 10035"/>
                <a:gd name="connsiteY24" fmla="*/ 7482 h 10000"/>
                <a:gd name="connsiteX25" fmla="*/ 16 w 10035"/>
                <a:gd name="connsiteY25" fmla="*/ 292 h 10000"/>
                <a:gd name="connsiteX26" fmla="*/ 47 w 10035"/>
                <a:gd name="connsiteY26" fmla="*/ 201 h 10000"/>
                <a:gd name="connsiteX27" fmla="*/ 109 w 10035"/>
                <a:gd name="connsiteY27" fmla="*/ 133 h 10000"/>
                <a:gd name="connsiteX28" fmla="*/ 242 w 10035"/>
                <a:gd name="connsiteY28" fmla="*/ 76 h 10000"/>
                <a:gd name="connsiteX29" fmla="*/ 386 w 10035"/>
                <a:gd name="connsiteY29" fmla="*/ 42 h 10000"/>
                <a:gd name="connsiteX30" fmla="*/ 572 w 10035"/>
                <a:gd name="connsiteY30" fmla="*/ 23 h 10000"/>
                <a:gd name="connsiteX31" fmla="*/ 788 w 10035"/>
                <a:gd name="connsiteY31" fmla="*/ 8 h 10000"/>
                <a:gd name="connsiteX32" fmla="*/ 1024 w 10035"/>
                <a:gd name="connsiteY32" fmla="*/ 0 h 10000"/>
                <a:gd name="connsiteX33" fmla="*/ 1292 w 10035"/>
                <a:gd name="connsiteY33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10035 w 10035"/>
                <a:gd name="connsiteY8" fmla="*/ 7579 h 10000"/>
                <a:gd name="connsiteX9" fmla="*/ 10016 w 10035"/>
                <a:gd name="connsiteY9" fmla="*/ 9423 h 10000"/>
                <a:gd name="connsiteX10" fmla="*/ 9954 w 10035"/>
                <a:gd name="connsiteY10" fmla="*/ 9579 h 10000"/>
                <a:gd name="connsiteX11" fmla="*/ 9810 w 10035"/>
                <a:gd name="connsiteY11" fmla="*/ 9715 h 10000"/>
                <a:gd name="connsiteX12" fmla="*/ 9563 w 10035"/>
                <a:gd name="connsiteY12" fmla="*/ 9833 h 10000"/>
                <a:gd name="connsiteX13" fmla="*/ 9244 w 10035"/>
                <a:gd name="connsiteY13" fmla="*/ 9924 h 10000"/>
                <a:gd name="connsiteX14" fmla="*/ 8864 w 10035"/>
                <a:gd name="connsiteY14" fmla="*/ 9985 h 10000"/>
                <a:gd name="connsiteX15" fmla="*/ 8452 w 10035"/>
                <a:gd name="connsiteY15" fmla="*/ 10000 h 10000"/>
                <a:gd name="connsiteX16" fmla="*/ 1569 w 10035"/>
                <a:gd name="connsiteY16" fmla="*/ 10000 h 10000"/>
                <a:gd name="connsiteX17" fmla="*/ 1158 w 10035"/>
                <a:gd name="connsiteY17" fmla="*/ 9985 h 10000"/>
                <a:gd name="connsiteX18" fmla="*/ 788 w 10035"/>
                <a:gd name="connsiteY18" fmla="*/ 9924 h 10000"/>
                <a:gd name="connsiteX19" fmla="*/ 479 w 10035"/>
                <a:gd name="connsiteY19" fmla="*/ 9833 h 10000"/>
                <a:gd name="connsiteX20" fmla="*/ 242 w 10035"/>
                <a:gd name="connsiteY20" fmla="*/ 9715 h 10000"/>
                <a:gd name="connsiteX21" fmla="*/ 67 w 10035"/>
                <a:gd name="connsiteY21" fmla="*/ 9579 h 10000"/>
                <a:gd name="connsiteX22" fmla="*/ 16 w 10035"/>
                <a:gd name="connsiteY22" fmla="*/ 9423 h 10000"/>
                <a:gd name="connsiteX23" fmla="*/ 0 w 10035"/>
                <a:gd name="connsiteY23" fmla="*/ 7482 h 10000"/>
                <a:gd name="connsiteX24" fmla="*/ 16 w 10035"/>
                <a:gd name="connsiteY24" fmla="*/ 292 h 10000"/>
                <a:gd name="connsiteX25" fmla="*/ 47 w 10035"/>
                <a:gd name="connsiteY25" fmla="*/ 201 h 10000"/>
                <a:gd name="connsiteX26" fmla="*/ 109 w 10035"/>
                <a:gd name="connsiteY26" fmla="*/ 133 h 10000"/>
                <a:gd name="connsiteX27" fmla="*/ 242 w 10035"/>
                <a:gd name="connsiteY27" fmla="*/ 76 h 10000"/>
                <a:gd name="connsiteX28" fmla="*/ 386 w 10035"/>
                <a:gd name="connsiteY28" fmla="*/ 42 h 10000"/>
                <a:gd name="connsiteX29" fmla="*/ 572 w 10035"/>
                <a:gd name="connsiteY29" fmla="*/ 23 h 10000"/>
                <a:gd name="connsiteX30" fmla="*/ 788 w 10035"/>
                <a:gd name="connsiteY30" fmla="*/ 8 h 10000"/>
                <a:gd name="connsiteX31" fmla="*/ 1024 w 10035"/>
                <a:gd name="connsiteY31" fmla="*/ 0 h 10000"/>
                <a:gd name="connsiteX32" fmla="*/ 1292 w 10035"/>
                <a:gd name="connsiteY32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10035 w 10035"/>
                <a:gd name="connsiteY7" fmla="*/ 7579 h 10000"/>
                <a:gd name="connsiteX8" fmla="*/ 10016 w 10035"/>
                <a:gd name="connsiteY8" fmla="*/ 9423 h 10000"/>
                <a:gd name="connsiteX9" fmla="*/ 9954 w 10035"/>
                <a:gd name="connsiteY9" fmla="*/ 9579 h 10000"/>
                <a:gd name="connsiteX10" fmla="*/ 9810 w 10035"/>
                <a:gd name="connsiteY10" fmla="*/ 9715 h 10000"/>
                <a:gd name="connsiteX11" fmla="*/ 9563 w 10035"/>
                <a:gd name="connsiteY11" fmla="*/ 9833 h 10000"/>
                <a:gd name="connsiteX12" fmla="*/ 9244 w 10035"/>
                <a:gd name="connsiteY12" fmla="*/ 9924 h 10000"/>
                <a:gd name="connsiteX13" fmla="*/ 8864 w 10035"/>
                <a:gd name="connsiteY13" fmla="*/ 9985 h 10000"/>
                <a:gd name="connsiteX14" fmla="*/ 8452 w 10035"/>
                <a:gd name="connsiteY14" fmla="*/ 10000 h 10000"/>
                <a:gd name="connsiteX15" fmla="*/ 1569 w 10035"/>
                <a:gd name="connsiteY15" fmla="*/ 10000 h 10000"/>
                <a:gd name="connsiteX16" fmla="*/ 1158 w 10035"/>
                <a:gd name="connsiteY16" fmla="*/ 9985 h 10000"/>
                <a:gd name="connsiteX17" fmla="*/ 788 w 10035"/>
                <a:gd name="connsiteY17" fmla="*/ 9924 h 10000"/>
                <a:gd name="connsiteX18" fmla="*/ 479 w 10035"/>
                <a:gd name="connsiteY18" fmla="*/ 9833 h 10000"/>
                <a:gd name="connsiteX19" fmla="*/ 242 w 10035"/>
                <a:gd name="connsiteY19" fmla="*/ 9715 h 10000"/>
                <a:gd name="connsiteX20" fmla="*/ 67 w 10035"/>
                <a:gd name="connsiteY20" fmla="*/ 9579 h 10000"/>
                <a:gd name="connsiteX21" fmla="*/ 16 w 10035"/>
                <a:gd name="connsiteY21" fmla="*/ 9423 h 10000"/>
                <a:gd name="connsiteX22" fmla="*/ 0 w 10035"/>
                <a:gd name="connsiteY22" fmla="*/ 7482 h 10000"/>
                <a:gd name="connsiteX23" fmla="*/ 16 w 10035"/>
                <a:gd name="connsiteY23" fmla="*/ 292 h 10000"/>
                <a:gd name="connsiteX24" fmla="*/ 47 w 10035"/>
                <a:gd name="connsiteY24" fmla="*/ 201 h 10000"/>
                <a:gd name="connsiteX25" fmla="*/ 109 w 10035"/>
                <a:gd name="connsiteY25" fmla="*/ 133 h 10000"/>
                <a:gd name="connsiteX26" fmla="*/ 242 w 10035"/>
                <a:gd name="connsiteY26" fmla="*/ 76 h 10000"/>
                <a:gd name="connsiteX27" fmla="*/ 386 w 10035"/>
                <a:gd name="connsiteY27" fmla="*/ 42 h 10000"/>
                <a:gd name="connsiteX28" fmla="*/ 572 w 10035"/>
                <a:gd name="connsiteY28" fmla="*/ 23 h 10000"/>
                <a:gd name="connsiteX29" fmla="*/ 788 w 10035"/>
                <a:gd name="connsiteY29" fmla="*/ 8 h 10000"/>
                <a:gd name="connsiteX30" fmla="*/ 1024 w 10035"/>
                <a:gd name="connsiteY30" fmla="*/ 0 h 10000"/>
                <a:gd name="connsiteX31" fmla="*/ 1292 w 10035"/>
                <a:gd name="connsiteY31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10035 w 10035"/>
                <a:gd name="connsiteY6" fmla="*/ 7579 h 10000"/>
                <a:gd name="connsiteX7" fmla="*/ 10016 w 10035"/>
                <a:gd name="connsiteY7" fmla="*/ 9423 h 10000"/>
                <a:gd name="connsiteX8" fmla="*/ 9954 w 10035"/>
                <a:gd name="connsiteY8" fmla="*/ 9579 h 10000"/>
                <a:gd name="connsiteX9" fmla="*/ 9810 w 10035"/>
                <a:gd name="connsiteY9" fmla="*/ 9715 h 10000"/>
                <a:gd name="connsiteX10" fmla="*/ 9563 w 10035"/>
                <a:gd name="connsiteY10" fmla="*/ 9833 h 10000"/>
                <a:gd name="connsiteX11" fmla="*/ 9244 w 10035"/>
                <a:gd name="connsiteY11" fmla="*/ 9924 h 10000"/>
                <a:gd name="connsiteX12" fmla="*/ 8864 w 10035"/>
                <a:gd name="connsiteY12" fmla="*/ 9985 h 10000"/>
                <a:gd name="connsiteX13" fmla="*/ 8452 w 10035"/>
                <a:gd name="connsiteY13" fmla="*/ 10000 h 10000"/>
                <a:gd name="connsiteX14" fmla="*/ 1569 w 10035"/>
                <a:gd name="connsiteY14" fmla="*/ 10000 h 10000"/>
                <a:gd name="connsiteX15" fmla="*/ 1158 w 10035"/>
                <a:gd name="connsiteY15" fmla="*/ 9985 h 10000"/>
                <a:gd name="connsiteX16" fmla="*/ 788 w 10035"/>
                <a:gd name="connsiteY16" fmla="*/ 9924 h 10000"/>
                <a:gd name="connsiteX17" fmla="*/ 479 w 10035"/>
                <a:gd name="connsiteY17" fmla="*/ 9833 h 10000"/>
                <a:gd name="connsiteX18" fmla="*/ 242 w 10035"/>
                <a:gd name="connsiteY18" fmla="*/ 9715 h 10000"/>
                <a:gd name="connsiteX19" fmla="*/ 67 w 10035"/>
                <a:gd name="connsiteY19" fmla="*/ 9579 h 10000"/>
                <a:gd name="connsiteX20" fmla="*/ 16 w 10035"/>
                <a:gd name="connsiteY20" fmla="*/ 9423 h 10000"/>
                <a:gd name="connsiteX21" fmla="*/ 0 w 10035"/>
                <a:gd name="connsiteY21" fmla="*/ 7482 h 10000"/>
                <a:gd name="connsiteX22" fmla="*/ 16 w 10035"/>
                <a:gd name="connsiteY22" fmla="*/ 292 h 10000"/>
                <a:gd name="connsiteX23" fmla="*/ 47 w 10035"/>
                <a:gd name="connsiteY23" fmla="*/ 201 h 10000"/>
                <a:gd name="connsiteX24" fmla="*/ 109 w 10035"/>
                <a:gd name="connsiteY24" fmla="*/ 133 h 10000"/>
                <a:gd name="connsiteX25" fmla="*/ 242 w 10035"/>
                <a:gd name="connsiteY25" fmla="*/ 76 h 10000"/>
                <a:gd name="connsiteX26" fmla="*/ 386 w 10035"/>
                <a:gd name="connsiteY26" fmla="*/ 42 h 10000"/>
                <a:gd name="connsiteX27" fmla="*/ 572 w 10035"/>
                <a:gd name="connsiteY27" fmla="*/ 23 h 10000"/>
                <a:gd name="connsiteX28" fmla="*/ 788 w 10035"/>
                <a:gd name="connsiteY28" fmla="*/ 8 h 10000"/>
                <a:gd name="connsiteX29" fmla="*/ 1024 w 10035"/>
                <a:gd name="connsiteY29" fmla="*/ 0 h 10000"/>
                <a:gd name="connsiteX30" fmla="*/ 1292 w 10035"/>
                <a:gd name="connsiteY30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10035 w 10035"/>
                <a:gd name="connsiteY5" fmla="*/ 7579 h 10000"/>
                <a:gd name="connsiteX6" fmla="*/ 10016 w 10035"/>
                <a:gd name="connsiteY6" fmla="*/ 9423 h 10000"/>
                <a:gd name="connsiteX7" fmla="*/ 9954 w 10035"/>
                <a:gd name="connsiteY7" fmla="*/ 9579 h 10000"/>
                <a:gd name="connsiteX8" fmla="*/ 9810 w 10035"/>
                <a:gd name="connsiteY8" fmla="*/ 9715 h 10000"/>
                <a:gd name="connsiteX9" fmla="*/ 9563 w 10035"/>
                <a:gd name="connsiteY9" fmla="*/ 9833 h 10000"/>
                <a:gd name="connsiteX10" fmla="*/ 9244 w 10035"/>
                <a:gd name="connsiteY10" fmla="*/ 9924 h 10000"/>
                <a:gd name="connsiteX11" fmla="*/ 8864 w 10035"/>
                <a:gd name="connsiteY11" fmla="*/ 9985 h 10000"/>
                <a:gd name="connsiteX12" fmla="*/ 8452 w 10035"/>
                <a:gd name="connsiteY12" fmla="*/ 10000 h 10000"/>
                <a:gd name="connsiteX13" fmla="*/ 1569 w 10035"/>
                <a:gd name="connsiteY13" fmla="*/ 10000 h 10000"/>
                <a:gd name="connsiteX14" fmla="*/ 1158 w 10035"/>
                <a:gd name="connsiteY14" fmla="*/ 9985 h 10000"/>
                <a:gd name="connsiteX15" fmla="*/ 788 w 10035"/>
                <a:gd name="connsiteY15" fmla="*/ 9924 h 10000"/>
                <a:gd name="connsiteX16" fmla="*/ 479 w 10035"/>
                <a:gd name="connsiteY16" fmla="*/ 9833 h 10000"/>
                <a:gd name="connsiteX17" fmla="*/ 242 w 10035"/>
                <a:gd name="connsiteY17" fmla="*/ 9715 h 10000"/>
                <a:gd name="connsiteX18" fmla="*/ 67 w 10035"/>
                <a:gd name="connsiteY18" fmla="*/ 9579 h 10000"/>
                <a:gd name="connsiteX19" fmla="*/ 16 w 10035"/>
                <a:gd name="connsiteY19" fmla="*/ 9423 h 10000"/>
                <a:gd name="connsiteX20" fmla="*/ 0 w 10035"/>
                <a:gd name="connsiteY20" fmla="*/ 7482 h 10000"/>
                <a:gd name="connsiteX21" fmla="*/ 16 w 10035"/>
                <a:gd name="connsiteY21" fmla="*/ 292 h 10000"/>
                <a:gd name="connsiteX22" fmla="*/ 47 w 10035"/>
                <a:gd name="connsiteY22" fmla="*/ 201 h 10000"/>
                <a:gd name="connsiteX23" fmla="*/ 109 w 10035"/>
                <a:gd name="connsiteY23" fmla="*/ 133 h 10000"/>
                <a:gd name="connsiteX24" fmla="*/ 242 w 10035"/>
                <a:gd name="connsiteY24" fmla="*/ 76 h 10000"/>
                <a:gd name="connsiteX25" fmla="*/ 386 w 10035"/>
                <a:gd name="connsiteY25" fmla="*/ 42 h 10000"/>
                <a:gd name="connsiteX26" fmla="*/ 572 w 10035"/>
                <a:gd name="connsiteY26" fmla="*/ 23 h 10000"/>
                <a:gd name="connsiteX27" fmla="*/ 788 w 10035"/>
                <a:gd name="connsiteY27" fmla="*/ 8 h 10000"/>
                <a:gd name="connsiteX28" fmla="*/ 1024 w 10035"/>
                <a:gd name="connsiteY28" fmla="*/ 0 h 10000"/>
                <a:gd name="connsiteX29" fmla="*/ 1292 w 10035"/>
                <a:gd name="connsiteY29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10035 w 10035"/>
                <a:gd name="connsiteY4" fmla="*/ 7579 h 10000"/>
                <a:gd name="connsiteX5" fmla="*/ 10016 w 10035"/>
                <a:gd name="connsiteY5" fmla="*/ 9423 h 10000"/>
                <a:gd name="connsiteX6" fmla="*/ 9954 w 10035"/>
                <a:gd name="connsiteY6" fmla="*/ 9579 h 10000"/>
                <a:gd name="connsiteX7" fmla="*/ 9810 w 10035"/>
                <a:gd name="connsiteY7" fmla="*/ 9715 h 10000"/>
                <a:gd name="connsiteX8" fmla="*/ 9563 w 10035"/>
                <a:gd name="connsiteY8" fmla="*/ 9833 h 10000"/>
                <a:gd name="connsiteX9" fmla="*/ 9244 w 10035"/>
                <a:gd name="connsiteY9" fmla="*/ 9924 h 10000"/>
                <a:gd name="connsiteX10" fmla="*/ 8864 w 10035"/>
                <a:gd name="connsiteY10" fmla="*/ 9985 h 10000"/>
                <a:gd name="connsiteX11" fmla="*/ 8452 w 10035"/>
                <a:gd name="connsiteY11" fmla="*/ 10000 h 10000"/>
                <a:gd name="connsiteX12" fmla="*/ 1569 w 10035"/>
                <a:gd name="connsiteY12" fmla="*/ 10000 h 10000"/>
                <a:gd name="connsiteX13" fmla="*/ 1158 w 10035"/>
                <a:gd name="connsiteY13" fmla="*/ 9985 h 10000"/>
                <a:gd name="connsiteX14" fmla="*/ 788 w 10035"/>
                <a:gd name="connsiteY14" fmla="*/ 9924 h 10000"/>
                <a:gd name="connsiteX15" fmla="*/ 479 w 10035"/>
                <a:gd name="connsiteY15" fmla="*/ 9833 h 10000"/>
                <a:gd name="connsiteX16" fmla="*/ 242 w 10035"/>
                <a:gd name="connsiteY16" fmla="*/ 9715 h 10000"/>
                <a:gd name="connsiteX17" fmla="*/ 67 w 10035"/>
                <a:gd name="connsiteY17" fmla="*/ 9579 h 10000"/>
                <a:gd name="connsiteX18" fmla="*/ 16 w 10035"/>
                <a:gd name="connsiteY18" fmla="*/ 9423 h 10000"/>
                <a:gd name="connsiteX19" fmla="*/ 0 w 10035"/>
                <a:gd name="connsiteY19" fmla="*/ 7482 h 10000"/>
                <a:gd name="connsiteX20" fmla="*/ 16 w 10035"/>
                <a:gd name="connsiteY20" fmla="*/ 292 h 10000"/>
                <a:gd name="connsiteX21" fmla="*/ 47 w 10035"/>
                <a:gd name="connsiteY21" fmla="*/ 201 h 10000"/>
                <a:gd name="connsiteX22" fmla="*/ 109 w 10035"/>
                <a:gd name="connsiteY22" fmla="*/ 133 h 10000"/>
                <a:gd name="connsiteX23" fmla="*/ 242 w 10035"/>
                <a:gd name="connsiteY23" fmla="*/ 76 h 10000"/>
                <a:gd name="connsiteX24" fmla="*/ 386 w 10035"/>
                <a:gd name="connsiteY24" fmla="*/ 42 h 10000"/>
                <a:gd name="connsiteX25" fmla="*/ 572 w 10035"/>
                <a:gd name="connsiteY25" fmla="*/ 23 h 10000"/>
                <a:gd name="connsiteX26" fmla="*/ 788 w 10035"/>
                <a:gd name="connsiteY26" fmla="*/ 8 h 10000"/>
                <a:gd name="connsiteX27" fmla="*/ 1024 w 10035"/>
                <a:gd name="connsiteY27" fmla="*/ 0 h 10000"/>
                <a:gd name="connsiteX28" fmla="*/ 1292 w 10035"/>
                <a:gd name="connsiteY28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10035 w 10035"/>
                <a:gd name="connsiteY3" fmla="*/ 7579 h 10000"/>
                <a:gd name="connsiteX4" fmla="*/ 10016 w 10035"/>
                <a:gd name="connsiteY4" fmla="*/ 9423 h 10000"/>
                <a:gd name="connsiteX5" fmla="*/ 9954 w 10035"/>
                <a:gd name="connsiteY5" fmla="*/ 9579 h 10000"/>
                <a:gd name="connsiteX6" fmla="*/ 9810 w 10035"/>
                <a:gd name="connsiteY6" fmla="*/ 9715 h 10000"/>
                <a:gd name="connsiteX7" fmla="*/ 9563 w 10035"/>
                <a:gd name="connsiteY7" fmla="*/ 9833 h 10000"/>
                <a:gd name="connsiteX8" fmla="*/ 9244 w 10035"/>
                <a:gd name="connsiteY8" fmla="*/ 9924 h 10000"/>
                <a:gd name="connsiteX9" fmla="*/ 8864 w 10035"/>
                <a:gd name="connsiteY9" fmla="*/ 9985 h 10000"/>
                <a:gd name="connsiteX10" fmla="*/ 8452 w 10035"/>
                <a:gd name="connsiteY10" fmla="*/ 10000 h 10000"/>
                <a:gd name="connsiteX11" fmla="*/ 1569 w 10035"/>
                <a:gd name="connsiteY11" fmla="*/ 10000 h 10000"/>
                <a:gd name="connsiteX12" fmla="*/ 1158 w 10035"/>
                <a:gd name="connsiteY12" fmla="*/ 9985 h 10000"/>
                <a:gd name="connsiteX13" fmla="*/ 788 w 10035"/>
                <a:gd name="connsiteY13" fmla="*/ 9924 h 10000"/>
                <a:gd name="connsiteX14" fmla="*/ 479 w 10035"/>
                <a:gd name="connsiteY14" fmla="*/ 9833 h 10000"/>
                <a:gd name="connsiteX15" fmla="*/ 242 w 10035"/>
                <a:gd name="connsiteY15" fmla="*/ 9715 h 10000"/>
                <a:gd name="connsiteX16" fmla="*/ 67 w 10035"/>
                <a:gd name="connsiteY16" fmla="*/ 9579 h 10000"/>
                <a:gd name="connsiteX17" fmla="*/ 16 w 10035"/>
                <a:gd name="connsiteY17" fmla="*/ 9423 h 10000"/>
                <a:gd name="connsiteX18" fmla="*/ 0 w 10035"/>
                <a:gd name="connsiteY18" fmla="*/ 7482 h 10000"/>
                <a:gd name="connsiteX19" fmla="*/ 16 w 10035"/>
                <a:gd name="connsiteY19" fmla="*/ 292 h 10000"/>
                <a:gd name="connsiteX20" fmla="*/ 47 w 10035"/>
                <a:gd name="connsiteY20" fmla="*/ 201 h 10000"/>
                <a:gd name="connsiteX21" fmla="*/ 109 w 10035"/>
                <a:gd name="connsiteY21" fmla="*/ 133 h 10000"/>
                <a:gd name="connsiteX22" fmla="*/ 242 w 10035"/>
                <a:gd name="connsiteY22" fmla="*/ 76 h 10000"/>
                <a:gd name="connsiteX23" fmla="*/ 386 w 10035"/>
                <a:gd name="connsiteY23" fmla="*/ 42 h 10000"/>
                <a:gd name="connsiteX24" fmla="*/ 572 w 10035"/>
                <a:gd name="connsiteY24" fmla="*/ 23 h 10000"/>
                <a:gd name="connsiteX25" fmla="*/ 788 w 10035"/>
                <a:gd name="connsiteY25" fmla="*/ 8 h 10000"/>
                <a:gd name="connsiteX26" fmla="*/ 1024 w 10035"/>
                <a:gd name="connsiteY26" fmla="*/ 0 h 10000"/>
                <a:gd name="connsiteX27" fmla="*/ 1292 w 10035"/>
                <a:gd name="connsiteY27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26" fmla="*/ 1292 w 10035"/>
                <a:gd name="connsiteY26" fmla="*/ 0 h 10000"/>
                <a:gd name="connsiteX0" fmla="*/ 1024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0" fmla="*/ 1024 w 10035"/>
                <a:gd name="connsiteY0" fmla="*/ 0 h 10000"/>
                <a:gd name="connsiteX1" fmla="*/ 10035 w 10035"/>
                <a:gd name="connsiteY1" fmla="*/ 7579 h 10000"/>
                <a:gd name="connsiteX2" fmla="*/ 10016 w 10035"/>
                <a:gd name="connsiteY2" fmla="*/ 9423 h 10000"/>
                <a:gd name="connsiteX3" fmla="*/ 9954 w 10035"/>
                <a:gd name="connsiteY3" fmla="*/ 9579 h 10000"/>
                <a:gd name="connsiteX4" fmla="*/ 9810 w 10035"/>
                <a:gd name="connsiteY4" fmla="*/ 9715 h 10000"/>
                <a:gd name="connsiteX5" fmla="*/ 9563 w 10035"/>
                <a:gd name="connsiteY5" fmla="*/ 9833 h 10000"/>
                <a:gd name="connsiteX6" fmla="*/ 9244 w 10035"/>
                <a:gd name="connsiteY6" fmla="*/ 9924 h 10000"/>
                <a:gd name="connsiteX7" fmla="*/ 8864 w 10035"/>
                <a:gd name="connsiteY7" fmla="*/ 9985 h 10000"/>
                <a:gd name="connsiteX8" fmla="*/ 8452 w 10035"/>
                <a:gd name="connsiteY8" fmla="*/ 10000 h 10000"/>
                <a:gd name="connsiteX9" fmla="*/ 1569 w 10035"/>
                <a:gd name="connsiteY9" fmla="*/ 10000 h 10000"/>
                <a:gd name="connsiteX10" fmla="*/ 1158 w 10035"/>
                <a:gd name="connsiteY10" fmla="*/ 9985 h 10000"/>
                <a:gd name="connsiteX11" fmla="*/ 788 w 10035"/>
                <a:gd name="connsiteY11" fmla="*/ 9924 h 10000"/>
                <a:gd name="connsiteX12" fmla="*/ 479 w 10035"/>
                <a:gd name="connsiteY12" fmla="*/ 9833 h 10000"/>
                <a:gd name="connsiteX13" fmla="*/ 242 w 10035"/>
                <a:gd name="connsiteY13" fmla="*/ 9715 h 10000"/>
                <a:gd name="connsiteX14" fmla="*/ 67 w 10035"/>
                <a:gd name="connsiteY14" fmla="*/ 9579 h 10000"/>
                <a:gd name="connsiteX15" fmla="*/ 16 w 10035"/>
                <a:gd name="connsiteY15" fmla="*/ 9423 h 10000"/>
                <a:gd name="connsiteX16" fmla="*/ 0 w 10035"/>
                <a:gd name="connsiteY16" fmla="*/ 7482 h 10000"/>
                <a:gd name="connsiteX17" fmla="*/ 16 w 10035"/>
                <a:gd name="connsiteY17" fmla="*/ 292 h 10000"/>
                <a:gd name="connsiteX18" fmla="*/ 47 w 10035"/>
                <a:gd name="connsiteY18" fmla="*/ 201 h 10000"/>
                <a:gd name="connsiteX19" fmla="*/ 109 w 10035"/>
                <a:gd name="connsiteY19" fmla="*/ 133 h 10000"/>
                <a:gd name="connsiteX20" fmla="*/ 242 w 10035"/>
                <a:gd name="connsiteY20" fmla="*/ 76 h 10000"/>
                <a:gd name="connsiteX21" fmla="*/ 386 w 10035"/>
                <a:gd name="connsiteY21" fmla="*/ 42 h 10000"/>
                <a:gd name="connsiteX22" fmla="*/ 572 w 10035"/>
                <a:gd name="connsiteY22" fmla="*/ 23 h 10000"/>
                <a:gd name="connsiteX23" fmla="*/ 788 w 10035"/>
                <a:gd name="connsiteY23" fmla="*/ 8 h 10000"/>
                <a:gd name="connsiteX24" fmla="*/ 1024 w 10035"/>
                <a:gd name="connsiteY24" fmla="*/ 0 h 10000"/>
                <a:gd name="connsiteX0" fmla="*/ 788 w 10035"/>
                <a:gd name="connsiteY0" fmla="*/ 0 h 9992"/>
                <a:gd name="connsiteX1" fmla="*/ 10035 w 10035"/>
                <a:gd name="connsiteY1" fmla="*/ 7571 h 9992"/>
                <a:gd name="connsiteX2" fmla="*/ 10016 w 10035"/>
                <a:gd name="connsiteY2" fmla="*/ 9415 h 9992"/>
                <a:gd name="connsiteX3" fmla="*/ 9954 w 10035"/>
                <a:gd name="connsiteY3" fmla="*/ 9571 h 9992"/>
                <a:gd name="connsiteX4" fmla="*/ 9810 w 10035"/>
                <a:gd name="connsiteY4" fmla="*/ 9707 h 9992"/>
                <a:gd name="connsiteX5" fmla="*/ 9563 w 10035"/>
                <a:gd name="connsiteY5" fmla="*/ 9825 h 9992"/>
                <a:gd name="connsiteX6" fmla="*/ 9244 w 10035"/>
                <a:gd name="connsiteY6" fmla="*/ 9916 h 9992"/>
                <a:gd name="connsiteX7" fmla="*/ 8864 w 10035"/>
                <a:gd name="connsiteY7" fmla="*/ 9977 h 9992"/>
                <a:gd name="connsiteX8" fmla="*/ 8452 w 10035"/>
                <a:gd name="connsiteY8" fmla="*/ 9992 h 9992"/>
                <a:gd name="connsiteX9" fmla="*/ 1569 w 10035"/>
                <a:gd name="connsiteY9" fmla="*/ 9992 h 9992"/>
                <a:gd name="connsiteX10" fmla="*/ 1158 w 10035"/>
                <a:gd name="connsiteY10" fmla="*/ 9977 h 9992"/>
                <a:gd name="connsiteX11" fmla="*/ 788 w 10035"/>
                <a:gd name="connsiteY11" fmla="*/ 9916 h 9992"/>
                <a:gd name="connsiteX12" fmla="*/ 479 w 10035"/>
                <a:gd name="connsiteY12" fmla="*/ 9825 h 9992"/>
                <a:gd name="connsiteX13" fmla="*/ 242 w 10035"/>
                <a:gd name="connsiteY13" fmla="*/ 9707 h 9992"/>
                <a:gd name="connsiteX14" fmla="*/ 67 w 10035"/>
                <a:gd name="connsiteY14" fmla="*/ 9571 h 9992"/>
                <a:gd name="connsiteX15" fmla="*/ 16 w 10035"/>
                <a:gd name="connsiteY15" fmla="*/ 9415 h 9992"/>
                <a:gd name="connsiteX16" fmla="*/ 0 w 10035"/>
                <a:gd name="connsiteY16" fmla="*/ 7474 h 9992"/>
                <a:gd name="connsiteX17" fmla="*/ 16 w 10035"/>
                <a:gd name="connsiteY17" fmla="*/ 284 h 9992"/>
                <a:gd name="connsiteX18" fmla="*/ 47 w 10035"/>
                <a:gd name="connsiteY18" fmla="*/ 193 h 9992"/>
                <a:gd name="connsiteX19" fmla="*/ 109 w 10035"/>
                <a:gd name="connsiteY19" fmla="*/ 125 h 9992"/>
                <a:gd name="connsiteX20" fmla="*/ 242 w 10035"/>
                <a:gd name="connsiteY20" fmla="*/ 68 h 9992"/>
                <a:gd name="connsiteX21" fmla="*/ 386 w 10035"/>
                <a:gd name="connsiteY21" fmla="*/ 34 h 9992"/>
                <a:gd name="connsiteX22" fmla="*/ 572 w 10035"/>
                <a:gd name="connsiteY22" fmla="*/ 15 h 9992"/>
                <a:gd name="connsiteX23" fmla="*/ 788 w 10035"/>
                <a:gd name="connsiteY23" fmla="*/ 0 h 9992"/>
                <a:gd name="connsiteX0" fmla="*/ 570 w 10000"/>
                <a:gd name="connsiteY0" fmla="*/ 0 h 9985"/>
                <a:gd name="connsiteX1" fmla="*/ 10000 w 10000"/>
                <a:gd name="connsiteY1" fmla="*/ 7562 h 9985"/>
                <a:gd name="connsiteX2" fmla="*/ 9981 w 10000"/>
                <a:gd name="connsiteY2" fmla="*/ 9408 h 9985"/>
                <a:gd name="connsiteX3" fmla="*/ 9919 w 10000"/>
                <a:gd name="connsiteY3" fmla="*/ 9564 h 9985"/>
                <a:gd name="connsiteX4" fmla="*/ 9776 w 10000"/>
                <a:gd name="connsiteY4" fmla="*/ 9700 h 9985"/>
                <a:gd name="connsiteX5" fmla="*/ 9530 w 10000"/>
                <a:gd name="connsiteY5" fmla="*/ 9818 h 9985"/>
                <a:gd name="connsiteX6" fmla="*/ 9212 w 10000"/>
                <a:gd name="connsiteY6" fmla="*/ 9909 h 9985"/>
                <a:gd name="connsiteX7" fmla="*/ 8833 w 10000"/>
                <a:gd name="connsiteY7" fmla="*/ 9970 h 9985"/>
                <a:gd name="connsiteX8" fmla="*/ 8423 w 10000"/>
                <a:gd name="connsiteY8" fmla="*/ 9985 h 9985"/>
                <a:gd name="connsiteX9" fmla="*/ 1564 w 10000"/>
                <a:gd name="connsiteY9" fmla="*/ 9985 h 9985"/>
                <a:gd name="connsiteX10" fmla="*/ 1154 w 10000"/>
                <a:gd name="connsiteY10" fmla="*/ 9970 h 9985"/>
                <a:gd name="connsiteX11" fmla="*/ 785 w 10000"/>
                <a:gd name="connsiteY11" fmla="*/ 9909 h 9985"/>
                <a:gd name="connsiteX12" fmla="*/ 477 w 10000"/>
                <a:gd name="connsiteY12" fmla="*/ 9818 h 9985"/>
                <a:gd name="connsiteX13" fmla="*/ 241 w 10000"/>
                <a:gd name="connsiteY13" fmla="*/ 9700 h 9985"/>
                <a:gd name="connsiteX14" fmla="*/ 67 w 10000"/>
                <a:gd name="connsiteY14" fmla="*/ 9564 h 9985"/>
                <a:gd name="connsiteX15" fmla="*/ 16 w 10000"/>
                <a:gd name="connsiteY15" fmla="*/ 9408 h 9985"/>
                <a:gd name="connsiteX16" fmla="*/ 0 w 10000"/>
                <a:gd name="connsiteY16" fmla="*/ 7465 h 9985"/>
                <a:gd name="connsiteX17" fmla="*/ 16 w 10000"/>
                <a:gd name="connsiteY17" fmla="*/ 269 h 9985"/>
                <a:gd name="connsiteX18" fmla="*/ 47 w 10000"/>
                <a:gd name="connsiteY18" fmla="*/ 178 h 9985"/>
                <a:gd name="connsiteX19" fmla="*/ 109 w 10000"/>
                <a:gd name="connsiteY19" fmla="*/ 110 h 9985"/>
                <a:gd name="connsiteX20" fmla="*/ 241 w 10000"/>
                <a:gd name="connsiteY20" fmla="*/ 53 h 9985"/>
                <a:gd name="connsiteX21" fmla="*/ 385 w 10000"/>
                <a:gd name="connsiteY21" fmla="*/ 19 h 9985"/>
                <a:gd name="connsiteX22" fmla="*/ 570 w 10000"/>
                <a:gd name="connsiteY22" fmla="*/ 0 h 9985"/>
                <a:gd name="connsiteX0" fmla="*/ 385 w 10000"/>
                <a:gd name="connsiteY0" fmla="*/ 0 h 9981"/>
                <a:gd name="connsiteX1" fmla="*/ 10000 w 10000"/>
                <a:gd name="connsiteY1" fmla="*/ 7554 h 9981"/>
                <a:gd name="connsiteX2" fmla="*/ 9981 w 10000"/>
                <a:gd name="connsiteY2" fmla="*/ 9403 h 9981"/>
                <a:gd name="connsiteX3" fmla="*/ 9919 w 10000"/>
                <a:gd name="connsiteY3" fmla="*/ 9559 h 9981"/>
                <a:gd name="connsiteX4" fmla="*/ 9776 w 10000"/>
                <a:gd name="connsiteY4" fmla="*/ 9696 h 9981"/>
                <a:gd name="connsiteX5" fmla="*/ 9530 w 10000"/>
                <a:gd name="connsiteY5" fmla="*/ 9814 h 9981"/>
                <a:gd name="connsiteX6" fmla="*/ 9212 w 10000"/>
                <a:gd name="connsiteY6" fmla="*/ 9905 h 9981"/>
                <a:gd name="connsiteX7" fmla="*/ 8833 w 10000"/>
                <a:gd name="connsiteY7" fmla="*/ 9966 h 9981"/>
                <a:gd name="connsiteX8" fmla="*/ 8423 w 10000"/>
                <a:gd name="connsiteY8" fmla="*/ 9981 h 9981"/>
                <a:gd name="connsiteX9" fmla="*/ 1564 w 10000"/>
                <a:gd name="connsiteY9" fmla="*/ 9981 h 9981"/>
                <a:gd name="connsiteX10" fmla="*/ 1154 w 10000"/>
                <a:gd name="connsiteY10" fmla="*/ 9966 h 9981"/>
                <a:gd name="connsiteX11" fmla="*/ 785 w 10000"/>
                <a:gd name="connsiteY11" fmla="*/ 9905 h 9981"/>
                <a:gd name="connsiteX12" fmla="*/ 477 w 10000"/>
                <a:gd name="connsiteY12" fmla="*/ 9814 h 9981"/>
                <a:gd name="connsiteX13" fmla="*/ 241 w 10000"/>
                <a:gd name="connsiteY13" fmla="*/ 9696 h 9981"/>
                <a:gd name="connsiteX14" fmla="*/ 67 w 10000"/>
                <a:gd name="connsiteY14" fmla="*/ 9559 h 9981"/>
                <a:gd name="connsiteX15" fmla="*/ 16 w 10000"/>
                <a:gd name="connsiteY15" fmla="*/ 9403 h 9981"/>
                <a:gd name="connsiteX16" fmla="*/ 0 w 10000"/>
                <a:gd name="connsiteY16" fmla="*/ 7457 h 9981"/>
                <a:gd name="connsiteX17" fmla="*/ 16 w 10000"/>
                <a:gd name="connsiteY17" fmla="*/ 250 h 9981"/>
                <a:gd name="connsiteX18" fmla="*/ 47 w 10000"/>
                <a:gd name="connsiteY18" fmla="*/ 159 h 9981"/>
                <a:gd name="connsiteX19" fmla="*/ 109 w 10000"/>
                <a:gd name="connsiteY19" fmla="*/ 91 h 9981"/>
                <a:gd name="connsiteX20" fmla="*/ 241 w 10000"/>
                <a:gd name="connsiteY20" fmla="*/ 34 h 9981"/>
                <a:gd name="connsiteX21" fmla="*/ 385 w 10000"/>
                <a:gd name="connsiteY21" fmla="*/ 0 h 9981"/>
                <a:gd name="connsiteX0" fmla="*/ 385 w 10000"/>
                <a:gd name="connsiteY0" fmla="*/ 0 h 10000"/>
                <a:gd name="connsiteX1" fmla="*/ 10000 w 10000"/>
                <a:gd name="connsiteY1" fmla="*/ 7568 h 10000"/>
                <a:gd name="connsiteX2" fmla="*/ 9981 w 10000"/>
                <a:gd name="connsiteY2" fmla="*/ 9421 h 10000"/>
                <a:gd name="connsiteX3" fmla="*/ 9919 w 10000"/>
                <a:gd name="connsiteY3" fmla="*/ 9577 h 10000"/>
                <a:gd name="connsiteX4" fmla="*/ 9776 w 10000"/>
                <a:gd name="connsiteY4" fmla="*/ 9714 h 10000"/>
                <a:gd name="connsiteX5" fmla="*/ 9530 w 10000"/>
                <a:gd name="connsiteY5" fmla="*/ 9833 h 10000"/>
                <a:gd name="connsiteX6" fmla="*/ 9212 w 10000"/>
                <a:gd name="connsiteY6" fmla="*/ 9924 h 10000"/>
                <a:gd name="connsiteX7" fmla="*/ 8833 w 10000"/>
                <a:gd name="connsiteY7" fmla="*/ 9985 h 10000"/>
                <a:gd name="connsiteX8" fmla="*/ 8423 w 10000"/>
                <a:gd name="connsiteY8" fmla="*/ 10000 h 10000"/>
                <a:gd name="connsiteX9" fmla="*/ 1564 w 10000"/>
                <a:gd name="connsiteY9" fmla="*/ 10000 h 10000"/>
                <a:gd name="connsiteX10" fmla="*/ 1154 w 10000"/>
                <a:gd name="connsiteY10" fmla="*/ 9985 h 10000"/>
                <a:gd name="connsiteX11" fmla="*/ 785 w 10000"/>
                <a:gd name="connsiteY11" fmla="*/ 9924 h 10000"/>
                <a:gd name="connsiteX12" fmla="*/ 477 w 10000"/>
                <a:gd name="connsiteY12" fmla="*/ 9833 h 10000"/>
                <a:gd name="connsiteX13" fmla="*/ 241 w 10000"/>
                <a:gd name="connsiteY13" fmla="*/ 9714 h 10000"/>
                <a:gd name="connsiteX14" fmla="*/ 67 w 10000"/>
                <a:gd name="connsiteY14" fmla="*/ 9577 h 10000"/>
                <a:gd name="connsiteX15" fmla="*/ 16 w 10000"/>
                <a:gd name="connsiteY15" fmla="*/ 9421 h 10000"/>
                <a:gd name="connsiteX16" fmla="*/ 0 w 10000"/>
                <a:gd name="connsiteY16" fmla="*/ 7471 h 10000"/>
                <a:gd name="connsiteX17" fmla="*/ 16 w 10000"/>
                <a:gd name="connsiteY17" fmla="*/ 250 h 10000"/>
                <a:gd name="connsiteX18" fmla="*/ 47 w 10000"/>
                <a:gd name="connsiteY18" fmla="*/ 159 h 10000"/>
                <a:gd name="connsiteX19" fmla="*/ 109 w 10000"/>
                <a:gd name="connsiteY19" fmla="*/ 91 h 10000"/>
                <a:gd name="connsiteX20" fmla="*/ 385 w 10000"/>
                <a:gd name="connsiteY20" fmla="*/ 0 h 10000"/>
                <a:gd name="connsiteX0" fmla="*/ 109 w 10000"/>
                <a:gd name="connsiteY0" fmla="*/ 0 h 9909"/>
                <a:gd name="connsiteX1" fmla="*/ 10000 w 10000"/>
                <a:gd name="connsiteY1" fmla="*/ 7477 h 9909"/>
                <a:gd name="connsiteX2" fmla="*/ 9981 w 10000"/>
                <a:gd name="connsiteY2" fmla="*/ 9330 h 9909"/>
                <a:gd name="connsiteX3" fmla="*/ 9919 w 10000"/>
                <a:gd name="connsiteY3" fmla="*/ 9486 h 9909"/>
                <a:gd name="connsiteX4" fmla="*/ 9776 w 10000"/>
                <a:gd name="connsiteY4" fmla="*/ 9623 h 9909"/>
                <a:gd name="connsiteX5" fmla="*/ 9530 w 10000"/>
                <a:gd name="connsiteY5" fmla="*/ 9742 h 9909"/>
                <a:gd name="connsiteX6" fmla="*/ 9212 w 10000"/>
                <a:gd name="connsiteY6" fmla="*/ 9833 h 9909"/>
                <a:gd name="connsiteX7" fmla="*/ 8833 w 10000"/>
                <a:gd name="connsiteY7" fmla="*/ 9894 h 9909"/>
                <a:gd name="connsiteX8" fmla="*/ 8423 w 10000"/>
                <a:gd name="connsiteY8" fmla="*/ 9909 h 9909"/>
                <a:gd name="connsiteX9" fmla="*/ 1564 w 10000"/>
                <a:gd name="connsiteY9" fmla="*/ 9909 h 9909"/>
                <a:gd name="connsiteX10" fmla="*/ 1154 w 10000"/>
                <a:gd name="connsiteY10" fmla="*/ 9894 h 9909"/>
                <a:gd name="connsiteX11" fmla="*/ 785 w 10000"/>
                <a:gd name="connsiteY11" fmla="*/ 9833 h 9909"/>
                <a:gd name="connsiteX12" fmla="*/ 477 w 10000"/>
                <a:gd name="connsiteY12" fmla="*/ 9742 h 9909"/>
                <a:gd name="connsiteX13" fmla="*/ 241 w 10000"/>
                <a:gd name="connsiteY13" fmla="*/ 9623 h 9909"/>
                <a:gd name="connsiteX14" fmla="*/ 67 w 10000"/>
                <a:gd name="connsiteY14" fmla="*/ 9486 h 9909"/>
                <a:gd name="connsiteX15" fmla="*/ 16 w 10000"/>
                <a:gd name="connsiteY15" fmla="*/ 9330 h 9909"/>
                <a:gd name="connsiteX16" fmla="*/ 0 w 10000"/>
                <a:gd name="connsiteY16" fmla="*/ 7380 h 9909"/>
                <a:gd name="connsiteX17" fmla="*/ 16 w 10000"/>
                <a:gd name="connsiteY17" fmla="*/ 159 h 9909"/>
                <a:gd name="connsiteX18" fmla="*/ 47 w 10000"/>
                <a:gd name="connsiteY18" fmla="*/ 68 h 9909"/>
                <a:gd name="connsiteX19" fmla="*/ 109 w 10000"/>
                <a:gd name="connsiteY19" fmla="*/ 0 h 9909"/>
                <a:gd name="connsiteX0" fmla="*/ 47 w 10000"/>
                <a:gd name="connsiteY0" fmla="*/ 0 h 9931"/>
                <a:gd name="connsiteX1" fmla="*/ 10000 w 10000"/>
                <a:gd name="connsiteY1" fmla="*/ 7477 h 9931"/>
                <a:gd name="connsiteX2" fmla="*/ 9981 w 10000"/>
                <a:gd name="connsiteY2" fmla="*/ 9347 h 9931"/>
                <a:gd name="connsiteX3" fmla="*/ 9919 w 10000"/>
                <a:gd name="connsiteY3" fmla="*/ 9504 h 9931"/>
                <a:gd name="connsiteX4" fmla="*/ 9776 w 10000"/>
                <a:gd name="connsiteY4" fmla="*/ 9642 h 9931"/>
                <a:gd name="connsiteX5" fmla="*/ 9530 w 10000"/>
                <a:gd name="connsiteY5" fmla="*/ 9762 h 9931"/>
                <a:gd name="connsiteX6" fmla="*/ 9212 w 10000"/>
                <a:gd name="connsiteY6" fmla="*/ 9854 h 9931"/>
                <a:gd name="connsiteX7" fmla="*/ 8833 w 10000"/>
                <a:gd name="connsiteY7" fmla="*/ 9916 h 9931"/>
                <a:gd name="connsiteX8" fmla="*/ 8423 w 10000"/>
                <a:gd name="connsiteY8" fmla="*/ 9931 h 9931"/>
                <a:gd name="connsiteX9" fmla="*/ 1564 w 10000"/>
                <a:gd name="connsiteY9" fmla="*/ 9931 h 9931"/>
                <a:gd name="connsiteX10" fmla="*/ 1154 w 10000"/>
                <a:gd name="connsiteY10" fmla="*/ 9916 h 9931"/>
                <a:gd name="connsiteX11" fmla="*/ 785 w 10000"/>
                <a:gd name="connsiteY11" fmla="*/ 9854 h 9931"/>
                <a:gd name="connsiteX12" fmla="*/ 477 w 10000"/>
                <a:gd name="connsiteY12" fmla="*/ 9762 h 9931"/>
                <a:gd name="connsiteX13" fmla="*/ 241 w 10000"/>
                <a:gd name="connsiteY13" fmla="*/ 9642 h 9931"/>
                <a:gd name="connsiteX14" fmla="*/ 67 w 10000"/>
                <a:gd name="connsiteY14" fmla="*/ 9504 h 9931"/>
                <a:gd name="connsiteX15" fmla="*/ 16 w 10000"/>
                <a:gd name="connsiteY15" fmla="*/ 9347 h 9931"/>
                <a:gd name="connsiteX16" fmla="*/ 0 w 10000"/>
                <a:gd name="connsiteY16" fmla="*/ 7379 h 9931"/>
                <a:gd name="connsiteX17" fmla="*/ 16 w 10000"/>
                <a:gd name="connsiteY17" fmla="*/ 91 h 9931"/>
                <a:gd name="connsiteX18" fmla="*/ 47 w 10000"/>
                <a:gd name="connsiteY18" fmla="*/ 0 h 9931"/>
                <a:gd name="connsiteX0" fmla="*/ 16 w 10000"/>
                <a:gd name="connsiteY0" fmla="*/ 0 h 9908"/>
                <a:gd name="connsiteX1" fmla="*/ 10000 w 10000"/>
                <a:gd name="connsiteY1" fmla="*/ 7437 h 9908"/>
                <a:gd name="connsiteX2" fmla="*/ 9981 w 10000"/>
                <a:gd name="connsiteY2" fmla="*/ 9320 h 9908"/>
                <a:gd name="connsiteX3" fmla="*/ 9919 w 10000"/>
                <a:gd name="connsiteY3" fmla="*/ 9478 h 9908"/>
                <a:gd name="connsiteX4" fmla="*/ 9776 w 10000"/>
                <a:gd name="connsiteY4" fmla="*/ 9617 h 9908"/>
                <a:gd name="connsiteX5" fmla="*/ 9530 w 10000"/>
                <a:gd name="connsiteY5" fmla="*/ 9738 h 9908"/>
                <a:gd name="connsiteX6" fmla="*/ 9212 w 10000"/>
                <a:gd name="connsiteY6" fmla="*/ 9830 h 9908"/>
                <a:gd name="connsiteX7" fmla="*/ 8833 w 10000"/>
                <a:gd name="connsiteY7" fmla="*/ 9893 h 9908"/>
                <a:gd name="connsiteX8" fmla="*/ 8423 w 10000"/>
                <a:gd name="connsiteY8" fmla="*/ 9908 h 9908"/>
                <a:gd name="connsiteX9" fmla="*/ 1564 w 10000"/>
                <a:gd name="connsiteY9" fmla="*/ 9908 h 9908"/>
                <a:gd name="connsiteX10" fmla="*/ 1154 w 10000"/>
                <a:gd name="connsiteY10" fmla="*/ 9893 h 9908"/>
                <a:gd name="connsiteX11" fmla="*/ 785 w 10000"/>
                <a:gd name="connsiteY11" fmla="*/ 9830 h 9908"/>
                <a:gd name="connsiteX12" fmla="*/ 477 w 10000"/>
                <a:gd name="connsiteY12" fmla="*/ 9738 h 9908"/>
                <a:gd name="connsiteX13" fmla="*/ 241 w 10000"/>
                <a:gd name="connsiteY13" fmla="*/ 9617 h 9908"/>
                <a:gd name="connsiteX14" fmla="*/ 67 w 10000"/>
                <a:gd name="connsiteY14" fmla="*/ 9478 h 9908"/>
                <a:gd name="connsiteX15" fmla="*/ 16 w 10000"/>
                <a:gd name="connsiteY15" fmla="*/ 9320 h 9908"/>
                <a:gd name="connsiteX16" fmla="*/ 0 w 10000"/>
                <a:gd name="connsiteY16" fmla="*/ 7338 h 9908"/>
                <a:gd name="connsiteX17" fmla="*/ 16 w 10000"/>
                <a:gd name="connsiteY17" fmla="*/ 0 h 9908"/>
                <a:gd name="connsiteX0" fmla="*/ 0 w 10000"/>
                <a:gd name="connsiteY0" fmla="*/ 199 h 2793"/>
                <a:gd name="connsiteX1" fmla="*/ 10000 w 10000"/>
                <a:gd name="connsiteY1" fmla="*/ 299 h 2793"/>
                <a:gd name="connsiteX2" fmla="*/ 9981 w 10000"/>
                <a:gd name="connsiteY2" fmla="*/ 2200 h 2793"/>
                <a:gd name="connsiteX3" fmla="*/ 9919 w 10000"/>
                <a:gd name="connsiteY3" fmla="*/ 2359 h 2793"/>
                <a:gd name="connsiteX4" fmla="*/ 9776 w 10000"/>
                <a:gd name="connsiteY4" fmla="*/ 2499 h 2793"/>
                <a:gd name="connsiteX5" fmla="*/ 9530 w 10000"/>
                <a:gd name="connsiteY5" fmla="*/ 2621 h 2793"/>
                <a:gd name="connsiteX6" fmla="*/ 9212 w 10000"/>
                <a:gd name="connsiteY6" fmla="*/ 2714 h 2793"/>
                <a:gd name="connsiteX7" fmla="*/ 8833 w 10000"/>
                <a:gd name="connsiteY7" fmla="*/ 2778 h 2793"/>
                <a:gd name="connsiteX8" fmla="*/ 8423 w 10000"/>
                <a:gd name="connsiteY8" fmla="*/ 2793 h 2793"/>
                <a:gd name="connsiteX9" fmla="*/ 1564 w 10000"/>
                <a:gd name="connsiteY9" fmla="*/ 2793 h 2793"/>
                <a:gd name="connsiteX10" fmla="*/ 1154 w 10000"/>
                <a:gd name="connsiteY10" fmla="*/ 2778 h 2793"/>
                <a:gd name="connsiteX11" fmla="*/ 785 w 10000"/>
                <a:gd name="connsiteY11" fmla="*/ 2714 h 2793"/>
                <a:gd name="connsiteX12" fmla="*/ 477 w 10000"/>
                <a:gd name="connsiteY12" fmla="*/ 2621 h 2793"/>
                <a:gd name="connsiteX13" fmla="*/ 241 w 10000"/>
                <a:gd name="connsiteY13" fmla="*/ 2499 h 2793"/>
                <a:gd name="connsiteX14" fmla="*/ 67 w 10000"/>
                <a:gd name="connsiteY14" fmla="*/ 2359 h 2793"/>
                <a:gd name="connsiteX15" fmla="*/ 16 w 10000"/>
                <a:gd name="connsiteY15" fmla="*/ 2200 h 2793"/>
                <a:gd name="connsiteX16" fmla="*/ 0 w 10000"/>
                <a:gd name="connsiteY16" fmla="*/ 199 h 2793"/>
                <a:gd name="connsiteX0" fmla="*/ 0 w 10000"/>
                <a:gd name="connsiteY0" fmla="*/ 0 h 9288"/>
                <a:gd name="connsiteX1" fmla="*/ 10000 w 10000"/>
                <a:gd name="connsiteY1" fmla="*/ 359 h 9288"/>
                <a:gd name="connsiteX2" fmla="*/ 9981 w 10000"/>
                <a:gd name="connsiteY2" fmla="*/ 7165 h 9288"/>
                <a:gd name="connsiteX3" fmla="*/ 9919 w 10000"/>
                <a:gd name="connsiteY3" fmla="*/ 7734 h 9288"/>
                <a:gd name="connsiteX4" fmla="*/ 9776 w 10000"/>
                <a:gd name="connsiteY4" fmla="*/ 8235 h 9288"/>
                <a:gd name="connsiteX5" fmla="*/ 9530 w 10000"/>
                <a:gd name="connsiteY5" fmla="*/ 8672 h 9288"/>
                <a:gd name="connsiteX6" fmla="*/ 9212 w 10000"/>
                <a:gd name="connsiteY6" fmla="*/ 9005 h 9288"/>
                <a:gd name="connsiteX7" fmla="*/ 8833 w 10000"/>
                <a:gd name="connsiteY7" fmla="*/ 9234 h 9288"/>
                <a:gd name="connsiteX8" fmla="*/ 8423 w 10000"/>
                <a:gd name="connsiteY8" fmla="*/ 9288 h 9288"/>
                <a:gd name="connsiteX9" fmla="*/ 1564 w 10000"/>
                <a:gd name="connsiteY9" fmla="*/ 9288 h 9288"/>
                <a:gd name="connsiteX10" fmla="*/ 1154 w 10000"/>
                <a:gd name="connsiteY10" fmla="*/ 9234 h 9288"/>
                <a:gd name="connsiteX11" fmla="*/ 785 w 10000"/>
                <a:gd name="connsiteY11" fmla="*/ 9005 h 9288"/>
                <a:gd name="connsiteX12" fmla="*/ 477 w 10000"/>
                <a:gd name="connsiteY12" fmla="*/ 8672 h 9288"/>
                <a:gd name="connsiteX13" fmla="*/ 241 w 10000"/>
                <a:gd name="connsiteY13" fmla="*/ 8235 h 9288"/>
                <a:gd name="connsiteX14" fmla="*/ 67 w 10000"/>
                <a:gd name="connsiteY14" fmla="*/ 7734 h 9288"/>
                <a:gd name="connsiteX15" fmla="*/ 16 w 10000"/>
                <a:gd name="connsiteY15" fmla="*/ 7165 h 9288"/>
                <a:gd name="connsiteX16" fmla="*/ 0 w 10000"/>
                <a:gd name="connsiteY16" fmla="*/ 0 h 9288"/>
                <a:gd name="connsiteX0" fmla="*/ 755 w 10755"/>
                <a:gd name="connsiteY0" fmla="*/ 320 h 10320"/>
                <a:gd name="connsiteX1" fmla="*/ 10755 w 10755"/>
                <a:gd name="connsiteY1" fmla="*/ 707 h 10320"/>
                <a:gd name="connsiteX2" fmla="*/ 10736 w 10755"/>
                <a:gd name="connsiteY2" fmla="*/ 8034 h 10320"/>
                <a:gd name="connsiteX3" fmla="*/ 10674 w 10755"/>
                <a:gd name="connsiteY3" fmla="*/ 8647 h 10320"/>
                <a:gd name="connsiteX4" fmla="*/ 10531 w 10755"/>
                <a:gd name="connsiteY4" fmla="*/ 9186 h 10320"/>
                <a:gd name="connsiteX5" fmla="*/ 10285 w 10755"/>
                <a:gd name="connsiteY5" fmla="*/ 9657 h 10320"/>
                <a:gd name="connsiteX6" fmla="*/ 9967 w 10755"/>
                <a:gd name="connsiteY6" fmla="*/ 10015 h 10320"/>
                <a:gd name="connsiteX7" fmla="*/ 9588 w 10755"/>
                <a:gd name="connsiteY7" fmla="*/ 10262 h 10320"/>
                <a:gd name="connsiteX8" fmla="*/ 9178 w 10755"/>
                <a:gd name="connsiteY8" fmla="*/ 10320 h 10320"/>
                <a:gd name="connsiteX9" fmla="*/ 2319 w 10755"/>
                <a:gd name="connsiteY9" fmla="*/ 10320 h 10320"/>
                <a:gd name="connsiteX10" fmla="*/ 1909 w 10755"/>
                <a:gd name="connsiteY10" fmla="*/ 10262 h 10320"/>
                <a:gd name="connsiteX11" fmla="*/ 1540 w 10755"/>
                <a:gd name="connsiteY11" fmla="*/ 10015 h 10320"/>
                <a:gd name="connsiteX12" fmla="*/ 1232 w 10755"/>
                <a:gd name="connsiteY12" fmla="*/ 9657 h 10320"/>
                <a:gd name="connsiteX13" fmla="*/ 996 w 10755"/>
                <a:gd name="connsiteY13" fmla="*/ 9186 h 10320"/>
                <a:gd name="connsiteX14" fmla="*/ 822 w 10755"/>
                <a:gd name="connsiteY14" fmla="*/ 8647 h 10320"/>
                <a:gd name="connsiteX15" fmla="*/ 771 w 10755"/>
                <a:gd name="connsiteY15" fmla="*/ 8034 h 10320"/>
                <a:gd name="connsiteX16" fmla="*/ 712 w 10755"/>
                <a:gd name="connsiteY16" fmla="*/ 685 h 10320"/>
                <a:gd name="connsiteX17" fmla="*/ 755 w 10755"/>
                <a:gd name="connsiteY17" fmla="*/ 320 h 10320"/>
                <a:gd name="connsiteX0" fmla="*/ 728 w 10771"/>
                <a:gd name="connsiteY0" fmla="*/ 906 h 10541"/>
                <a:gd name="connsiteX1" fmla="*/ 10771 w 10771"/>
                <a:gd name="connsiteY1" fmla="*/ 928 h 10541"/>
                <a:gd name="connsiteX2" fmla="*/ 10752 w 10771"/>
                <a:gd name="connsiteY2" fmla="*/ 8255 h 10541"/>
                <a:gd name="connsiteX3" fmla="*/ 10690 w 10771"/>
                <a:gd name="connsiteY3" fmla="*/ 8868 h 10541"/>
                <a:gd name="connsiteX4" fmla="*/ 10547 w 10771"/>
                <a:gd name="connsiteY4" fmla="*/ 9407 h 10541"/>
                <a:gd name="connsiteX5" fmla="*/ 10301 w 10771"/>
                <a:gd name="connsiteY5" fmla="*/ 9878 h 10541"/>
                <a:gd name="connsiteX6" fmla="*/ 9983 w 10771"/>
                <a:gd name="connsiteY6" fmla="*/ 10236 h 10541"/>
                <a:gd name="connsiteX7" fmla="*/ 9604 w 10771"/>
                <a:gd name="connsiteY7" fmla="*/ 10483 h 10541"/>
                <a:gd name="connsiteX8" fmla="*/ 9194 w 10771"/>
                <a:gd name="connsiteY8" fmla="*/ 10541 h 10541"/>
                <a:gd name="connsiteX9" fmla="*/ 2335 w 10771"/>
                <a:gd name="connsiteY9" fmla="*/ 10541 h 10541"/>
                <a:gd name="connsiteX10" fmla="*/ 1925 w 10771"/>
                <a:gd name="connsiteY10" fmla="*/ 10483 h 10541"/>
                <a:gd name="connsiteX11" fmla="*/ 1556 w 10771"/>
                <a:gd name="connsiteY11" fmla="*/ 10236 h 10541"/>
                <a:gd name="connsiteX12" fmla="*/ 1248 w 10771"/>
                <a:gd name="connsiteY12" fmla="*/ 9878 h 10541"/>
                <a:gd name="connsiteX13" fmla="*/ 1012 w 10771"/>
                <a:gd name="connsiteY13" fmla="*/ 9407 h 10541"/>
                <a:gd name="connsiteX14" fmla="*/ 838 w 10771"/>
                <a:gd name="connsiteY14" fmla="*/ 8868 h 10541"/>
                <a:gd name="connsiteX15" fmla="*/ 787 w 10771"/>
                <a:gd name="connsiteY15" fmla="*/ 8255 h 10541"/>
                <a:gd name="connsiteX16" fmla="*/ 728 w 10771"/>
                <a:gd name="connsiteY16" fmla="*/ 906 h 10541"/>
                <a:gd name="connsiteX0" fmla="*/ 0 w 10043"/>
                <a:gd name="connsiteY0" fmla="*/ 906 h 10541"/>
                <a:gd name="connsiteX1" fmla="*/ 10043 w 10043"/>
                <a:gd name="connsiteY1" fmla="*/ 928 h 10541"/>
                <a:gd name="connsiteX2" fmla="*/ 10024 w 10043"/>
                <a:gd name="connsiteY2" fmla="*/ 8255 h 10541"/>
                <a:gd name="connsiteX3" fmla="*/ 9962 w 10043"/>
                <a:gd name="connsiteY3" fmla="*/ 8868 h 10541"/>
                <a:gd name="connsiteX4" fmla="*/ 9819 w 10043"/>
                <a:gd name="connsiteY4" fmla="*/ 9407 h 10541"/>
                <a:gd name="connsiteX5" fmla="*/ 9573 w 10043"/>
                <a:gd name="connsiteY5" fmla="*/ 9878 h 10541"/>
                <a:gd name="connsiteX6" fmla="*/ 9255 w 10043"/>
                <a:gd name="connsiteY6" fmla="*/ 10236 h 10541"/>
                <a:gd name="connsiteX7" fmla="*/ 8876 w 10043"/>
                <a:gd name="connsiteY7" fmla="*/ 10483 h 10541"/>
                <a:gd name="connsiteX8" fmla="*/ 8466 w 10043"/>
                <a:gd name="connsiteY8" fmla="*/ 10541 h 10541"/>
                <a:gd name="connsiteX9" fmla="*/ 1607 w 10043"/>
                <a:gd name="connsiteY9" fmla="*/ 10541 h 10541"/>
                <a:gd name="connsiteX10" fmla="*/ 1197 w 10043"/>
                <a:gd name="connsiteY10" fmla="*/ 10483 h 10541"/>
                <a:gd name="connsiteX11" fmla="*/ 828 w 10043"/>
                <a:gd name="connsiteY11" fmla="*/ 10236 h 10541"/>
                <a:gd name="connsiteX12" fmla="*/ 520 w 10043"/>
                <a:gd name="connsiteY12" fmla="*/ 9878 h 10541"/>
                <a:gd name="connsiteX13" fmla="*/ 284 w 10043"/>
                <a:gd name="connsiteY13" fmla="*/ 9407 h 10541"/>
                <a:gd name="connsiteX14" fmla="*/ 110 w 10043"/>
                <a:gd name="connsiteY14" fmla="*/ 8868 h 10541"/>
                <a:gd name="connsiteX15" fmla="*/ 59 w 10043"/>
                <a:gd name="connsiteY15" fmla="*/ 8255 h 10541"/>
                <a:gd name="connsiteX16" fmla="*/ 0 w 10043"/>
                <a:gd name="connsiteY16" fmla="*/ 906 h 10541"/>
                <a:gd name="connsiteX0" fmla="*/ 0 w 10043"/>
                <a:gd name="connsiteY0" fmla="*/ 0 h 9635"/>
                <a:gd name="connsiteX1" fmla="*/ 10043 w 10043"/>
                <a:gd name="connsiteY1" fmla="*/ 22 h 9635"/>
                <a:gd name="connsiteX2" fmla="*/ 10024 w 10043"/>
                <a:gd name="connsiteY2" fmla="*/ 7349 h 9635"/>
                <a:gd name="connsiteX3" fmla="*/ 9962 w 10043"/>
                <a:gd name="connsiteY3" fmla="*/ 7962 h 9635"/>
                <a:gd name="connsiteX4" fmla="*/ 9819 w 10043"/>
                <a:gd name="connsiteY4" fmla="*/ 8501 h 9635"/>
                <a:gd name="connsiteX5" fmla="*/ 9573 w 10043"/>
                <a:gd name="connsiteY5" fmla="*/ 8972 h 9635"/>
                <a:gd name="connsiteX6" fmla="*/ 9255 w 10043"/>
                <a:gd name="connsiteY6" fmla="*/ 9330 h 9635"/>
                <a:gd name="connsiteX7" fmla="*/ 8876 w 10043"/>
                <a:gd name="connsiteY7" fmla="*/ 9577 h 9635"/>
                <a:gd name="connsiteX8" fmla="*/ 8466 w 10043"/>
                <a:gd name="connsiteY8" fmla="*/ 9635 h 9635"/>
                <a:gd name="connsiteX9" fmla="*/ 1607 w 10043"/>
                <a:gd name="connsiteY9" fmla="*/ 9635 h 9635"/>
                <a:gd name="connsiteX10" fmla="*/ 1197 w 10043"/>
                <a:gd name="connsiteY10" fmla="*/ 9577 h 9635"/>
                <a:gd name="connsiteX11" fmla="*/ 828 w 10043"/>
                <a:gd name="connsiteY11" fmla="*/ 9330 h 9635"/>
                <a:gd name="connsiteX12" fmla="*/ 520 w 10043"/>
                <a:gd name="connsiteY12" fmla="*/ 8972 h 9635"/>
                <a:gd name="connsiteX13" fmla="*/ 284 w 10043"/>
                <a:gd name="connsiteY13" fmla="*/ 8501 h 9635"/>
                <a:gd name="connsiteX14" fmla="*/ 110 w 10043"/>
                <a:gd name="connsiteY14" fmla="*/ 7962 h 9635"/>
                <a:gd name="connsiteX15" fmla="*/ 59 w 10043"/>
                <a:gd name="connsiteY15" fmla="*/ 7349 h 9635"/>
                <a:gd name="connsiteX16" fmla="*/ 0 w 10043"/>
                <a:gd name="connsiteY16" fmla="*/ 0 h 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43" h="9635">
                  <a:moveTo>
                    <a:pt x="0" y="0"/>
                  </a:moveTo>
                  <a:lnTo>
                    <a:pt x="10043" y="22"/>
                  </a:lnTo>
                  <a:cubicBezTo>
                    <a:pt x="10037" y="2464"/>
                    <a:pt x="10030" y="4905"/>
                    <a:pt x="10024" y="7349"/>
                  </a:cubicBezTo>
                  <a:cubicBezTo>
                    <a:pt x="10003" y="7550"/>
                    <a:pt x="9983" y="7762"/>
                    <a:pt x="9962" y="7962"/>
                  </a:cubicBezTo>
                  <a:cubicBezTo>
                    <a:pt x="9914" y="8140"/>
                    <a:pt x="9867" y="8328"/>
                    <a:pt x="9819" y="8501"/>
                  </a:cubicBezTo>
                  <a:lnTo>
                    <a:pt x="9573" y="8972"/>
                  </a:lnTo>
                  <a:lnTo>
                    <a:pt x="9255" y="9330"/>
                  </a:lnTo>
                  <a:lnTo>
                    <a:pt x="8876" y="9577"/>
                  </a:lnTo>
                  <a:lnTo>
                    <a:pt x="8466" y="9635"/>
                  </a:lnTo>
                  <a:lnTo>
                    <a:pt x="1607" y="9635"/>
                  </a:lnTo>
                  <a:lnTo>
                    <a:pt x="1197" y="9577"/>
                  </a:lnTo>
                  <a:lnTo>
                    <a:pt x="828" y="9330"/>
                  </a:lnTo>
                  <a:lnTo>
                    <a:pt x="520" y="8972"/>
                  </a:lnTo>
                  <a:lnTo>
                    <a:pt x="284" y="8501"/>
                  </a:lnTo>
                  <a:lnTo>
                    <a:pt x="110" y="7962"/>
                  </a:lnTo>
                  <a:cubicBezTo>
                    <a:pt x="93" y="7762"/>
                    <a:pt x="76" y="7550"/>
                    <a:pt x="59" y="7349"/>
                  </a:cubicBezTo>
                  <a:cubicBezTo>
                    <a:pt x="39" y="4899"/>
                    <a:pt x="20" y="2450"/>
                    <a:pt x="0" y="0"/>
                  </a:cubicBez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 rot="3243413">
              <a:off x="4387656" y="4507301"/>
              <a:ext cx="649010" cy="472190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35 w 10035"/>
                <a:gd name="connsiteY12" fmla="*/ 9423 h 10000"/>
                <a:gd name="connsiteX13" fmla="*/ 9973 w 10035"/>
                <a:gd name="connsiteY13" fmla="*/ 9579 h 10000"/>
                <a:gd name="connsiteX14" fmla="*/ 9829 w 10035"/>
                <a:gd name="connsiteY14" fmla="*/ 9715 h 10000"/>
                <a:gd name="connsiteX15" fmla="*/ 9582 w 10035"/>
                <a:gd name="connsiteY15" fmla="*/ 9833 h 10000"/>
                <a:gd name="connsiteX16" fmla="*/ 9263 w 10035"/>
                <a:gd name="connsiteY16" fmla="*/ 9924 h 10000"/>
                <a:gd name="connsiteX17" fmla="*/ 8883 w 10035"/>
                <a:gd name="connsiteY17" fmla="*/ 9985 h 10000"/>
                <a:gd name="connsiteX18" fmla="*/ 8471 w 10035"/>
                <a:gd name="connsiteY18" fmla="*/ 10000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8471 w 10035"/>
                <a:gd name="connsiteY19" fmla="*/ 10000 h 10000"/>
                <a:gd name="connsiteX20" fmla="*/ 1588 w 10035"/>
                <a:gd name="connsiteY20" fmla="*/ 10000 h 10000"/>
                <a:gd name="connsiteX21" fmla="*/ 1177 w 10035"/>
                <a:gd name="connsiteY21" fmla="*/ 9985 h 10000"/>
                <a:gd name="connsiteX22" fmla="*/ 807 w 10035"/>
                <a:gd name="connsiteY22" fmla="*/ 9924 h 10000"/>
                <a:gd name="connsiteX23" fmla="*/ 498 w 10035"/>
                <a:gd name="connsiteY23" fmla="*/ 9833 h 10000"/>
                <a:gd name="connsiteX24" fmla="*/ 261 w 10035"/>
                <a:gd name="connsiteY24" fmla="*/ 9715 h 10000"/>
                <a:gd name="connsiteX25" fmla="*/ 86 w 10035"/>
                <a:gd name="connsiteY25" fmla="*/ 9579 h 10000"/>
                <a:gd name="connsiteX26" fmla="*/ 35 w 10035"/>
                <a:gd name="connsiteY26" fmla="*/ 9423 h 10000"/>
                <a:gd name="connsiteX27" fmla="*/ 0 w 10035"/>
                <a:gd name="connsiteY27" fmla="*/ 2691 h 10000"/>
                <a:gd name="connsiteX28" fmla="*/ 35 w 10035"/>
                <a:gd name="connsiteY28" fmla="*/ 292 h 10000"/>
                <a:gd name="connsiteX29" fmla="*/ 66 w 10035"/>
                <a:gd name="connsiteY29" fmla="*/ 201 h 10000"/>
                <a:gd name="connsiteX30" fmla="*/ 128 w 10035"/>
                <a:gd name="connsiteY30" fmla="*/ 133 h 10000"/>
                <a:gd name="connsiteX31" fmla="*/ 261 w 10035"/>
                <a:gd name="connsiteY31" fmla="*/ 76 h 10000"/>
                <a:gd name="connsiteX32" fmla="*/ 405 w 10035"/>
                <a:gd name="connsiteY32" fmla="*/ 42 h 10000"/>
                <a:gd name="connsiteX33" fmla="*/ 591 w 10035"/>
                <a:gd name="connsiteY33" fmla="*/ 23 h 10000"/>
                <a:gd name="connsiteX34" fmla="*/ 807 w 10035"/>
                <a:gd name="connsiteY34" fmla="*/ 8 h 10000"/>
                <a:gd name="connsiteX35" fmla="*/ 1043 w 10035"/>
                <a:gd name="connsiteY35" fmla="*/ 0 h 10000"/>
                <a:gd name="connsiteX36" fmla="*/ 1311 w 10035"/>
                <a:gd name="connsiteY36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1588 w 10035"/>
                <a:gd name="connsiteY18" fmla="*/ 10000 h 10000"/>
                <a:gd name="connsiteX19" fmla="*/ 1177 w 10035"/>
                <a:gd name="connsiteY19" fmla="*/ 9985 h 10000"/>
                <a:gd name="connsiteX20" fmla="*/ 807 w 10035"/>
                <a:gd name="connsiteY20" fmla="*/ 9924 h 10000"/>
                <a:gd name="connsiteX21" fmla="*/ 498 w 10035"/>
                <a:gd name="connsiteY21" fmla="*/ 9833 h 10000"/>
                <a:gd name="connsiteX22" fmla="*/ 261 w 10035"/>
                <a:gd name="connsiteY22" fmla="*/ 9715 h 10000"/>
                <a:gd name="connsiteX23" fmla="*/ 86 w 10035"/>
                <a:gd name="connsiteY23" fmla="*/ 9579 h 10000"/>
                <a:gd name="connsiteX24" fmla="*/ 35 w 10035"/>
                <a:gd name="connsiteY24" fmla="*/ 9423 h 10000"/>
                <a:gd name="connsiteX25" fmla="*/ 0 w 10035"/>
                <a:gd name="connsiteY25" fmla="*/ 2691 h 10000"/>
                <a:gd name="connsiteX26" fmla="*/ 35 w 10035"/>
                <a:gd name="connsiteY26" fmla="*/ 292 h 10000"/>
                <a:gd name="connsiteX27" fmla="*/ 66 w 10035"/>
                <a:gd name="connsiteY27" fmla="*/ 201 h 10000"/>
                <a:gd name="connsiteX28" fmla="*/ 128 w 10035"/>
                <a:gd name="connsiteY28" fmla="*/ 133 h 10000"/>
                <a:gd name="connsiteX29" fmla="*/ 261 w 10035"/>
                <a:gd name="connsiteY29" fmla="*/ 76 h 10000"/>
                <a:gd name="connsiteX30" fmla="*/ 405 w 10035"/>
                <a:gd name="connsiteY30" fmla="*/ 42 h 10000"/>
                <a:gd name="connsiteX31" fmla="*/ 591 w 10035"/>
                <a:gd name="connsiteY31" fmla="*/ 23 h 10000"/>
                <a:gd name="connsiteX32" fmla="*/ 807 w 10035"/>
                <a:gd name="connsiteY32" fmla="*/ 8 h 10000"/>
                <a:gd name="connsiteX33" fmla="*/ 1043 w 10035"/>
                <a:gd name="connsiteY33" fmla="*/ 0 h 10000"/>
                <a:gd name="connsiteX34" fmla="*/ 1311 w 10035"/>
                <a:gd name="connsiteY34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1588 w 10035"/>
                <a:gd name="connsiteY17" fmla="*/ 10000 h 10000"/>
                <a:gd name="connsiteX18" fmla="*/ 1177 w 10035"/>
                <a:gd name="connsiteY18" fmla="*/ 9985 h 10000"/>
                <a:gd name="connsiteX19" fmla="*/ 807 w 10035"/>
                <a:gd name="connsiteY19" fmla="*/ 9924 h 10000"/>
                <a:gd name="connsiteX20" fmla="*/ 498 w 10035"/>
                <a:gd name="connsiteY20" fmla="*/ 9833 h 10000"/>
                <a:gd name="connsiteX21" fmla="*/ 261 w 10035"/>
                <a:gd name="connsiteY21" fmla="*/ 9715 h 10000"/>
                <a:gd name="connsiteX22" fmla="*/ 86 w 10035"/>
                <a:gd name="connsiteY22" fmla="*/ 9579 h 10000"/>
                <a:gd name="connsiteX23" fmla="*/ 35 w 10035"/>
                <a:gd name="connsiteY23" fmla="*/ 9423 h 10000"/>
                <a:gd name="connsiteX24" fmla="*/ 0 w 10035"/>
                <a:gd name="connsiteY24" fmla="*/ 2691 h 10000"/>
                <a:gd name="connsiteX25" fmla="*/ 35 w 10035"/>
                <a:gd name="connsiteY25" fmla="*/ 292 h 10000"/>
                <a:gd name="connsiteX26" fmla="*/ 66 w 10035"/>
                <a:gd name="connsiteY26" fmla="*/ 201 h 10000"/>
                <a:gd name="connsiteX27" fmla="*/ 128 w 10035"/>
                <a:gd name="connsiteY27" fmla="*/ 133 h 10000"/>
                <a:gd name="connsiteX28" fmla="*/ 261 w 10035"/>
                <a:gd name="connsiteY28" fmla="*/ 76 h 10000"/>
                <a:gd name="connsiteX29" fmla="*/ 405 w 10035"/>
                <a:gd name="connsiteY29" fmla="*/ 42 h 10000"/>
                <a:gd name="connsiteX30" fmla="*/ 591 w 10035"/>
                <a:gd name="connsiteY30" fmla="*/ 23 h 10000"/>
                <a:gd name="connsiteX31" fmla="*/ 807 w 10035"/>
                <a:gd name="connsiteY31" fmla="*/ 8 h 10000"/>
                <a:gd name="connsiteX32" fmla="*/ 1043 w 10035"/>
                <a:gd name="connsiteY32" fmla="*/ 0 h 10000"/>
                <a:gd name="connsiteX33" fmla="*/ 1311 w 10035"/>
                <a:gd name="connsiteY33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1588 w 10035"/>
                <a:gd name="connsiteY16" fmla="*/ 10000 h 10000"/>
                <a:gd name="connsiteX17" fmla="*/ 1177 w 10035"/>
                <a:gd name="connsiteY17" fmla="*/ 9985 h 10000"/>
                <a:gd name="connsiteX18" fmla="*/ 807 w 10035"/>
                <a:gd name="connsiteY18" fmla="*/ 9924 h 10000"/>
                <a:gd name="connsiteX19" fmla="*/ 498 w 10035"/>
                <a:gd name="connsiteY19" fmla="*/ 9833 h 10000"/>
                <a:gd name="connsiteX20" fmla="*/ 261 w 10035"/>
                <a:gd name="connsiteY20" fmla="*/ 9715 h 10000"/>
                <a:gd name="connsiteX21" fmla="*/ 86 w 10035"/>
                <a:gd name="connsiteY21" fmla="*/ 9579 h 10000"/>
                <a:gd name="connsiteX22" fmla="*/ 35 w 10035"/>
                <a:gd name="connsiteY22" fmla="*/ 9423 h 10000"/>
                <a:gd name="connsiteX23" fmla="*/ 0 w 10035"/>
                <a:gd name="connsiteY23" fmla="*/ 2691 h 10000"/>
                <a:gd name="connsiteX24" fmla="*/ 35 w 10035"/>
                <a:gd name="connsiteY24" fmla="*/ 292 h 10000"/>
                <a:gd name="connsiteX25" fmla="*/ 66 w 10035"/>
                <a:gd name="connsiteY25" fmla="*/ 201 h 10000"/>
                <a:gd name="connsiteX26" fmla="*/ 128 w 10035"/>
                <a:gd name="connsiteY26" fmla="*/ 133 h 10000"/>
                <a:gd name="connsiteX27" fmla="*/ 261 w 10035"/>
                <a:gd name="connsiteY27" fmla="*/ 76 h 10000"/>
                <a:gd name="connsiteX28" fmla="*/ 405 w 10035"/>
                <a:gd name="connsiteY28" fmla="*/ 42 h 10000"/>
                <a:gd name="connsiteX29" fmla="*/ 591 w 10035"/>
                <a:gd name="connsiteY29" fmla="*/ 23 h 10000"/>
                <a:gd name="connsiteX30" fmla="*/ 807 w 10035"/>
                <a:gd name="connsiteY30" fmla="*/ 8 h 10000"/>
                <a:gd name="connsiteX31" fmla="*/ 1043 w 10035"/>
                <a:gd name="connsiteY31" fmla="*/ 0 h 10000"/>
                <a:gd name="connsiteX32" fmla="*/ 1311 w 10035"/>
                <a:gd name="connsiteY32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1588 w 10035"/>
                <a:gd name="connsiteY15" fmla="*/ 10000 h 10000"/>
                <a:gd name="connsiteX16" fmla="*/ 1177 w 10035"/>
                <a:gd name="connsiteY16" fmla="*/ 9985 h 10000"/>
                <a:gd name="connsiteX17" fmla="*/ 807 w 10035"/>
                <a:gd name="connsiteY17" fmla="*/ 9924 h 10000"/>
                <a:gd name="connsiteX18" fmla="*/ 498 w 10035"/>
                <a:gd name="connsiteY18" fmla="*/ 9833 h 10000"/>
                <a:gd name="connsiteX19" fmla="*/ 261 w 10035"/>
                <a:gd name="connsiteY19" fmla="*/ 9715 h 10000"/>
                <a:gd name="connsiteX20" fmla="*/ 86 w 10035"/>
                <a:gd name="connsiteY20" fmla="*/ 9579 h 10000"/>
                <a:gd name="connsiteX21" fmla="*/ 35 w 10035"/>
                <a:gd name="connsiteY21" fmla="*/ 9423 h 10000"/>
                <a:gd name="connsiteX22" fmla="*/ 0 w 10035"/>
                <a:gd name="connsiteY22" fmla="*/ 2691 h 10000"/>
                <a:gd name="connsiteX23" fmla="*/ 35 w 10035"/>
                <a:gd name="connsiteY23" fmla="*/ 292 h 10000"/>
                <a:gd name="connsiteX24" fmla="*/ 66 w 10035"/>
                <a:gd name="connsiteY24" fmla="*/ 201 h 10000"/>
                <a:gd name="connsiteX25" fmla="*/ 128 w 10035"/>
                <a:gd name="connsiteY25" fmla="*/ 133 h 10000"/>
                <a:gd name="connsiteX26" fmla="*/ 261 w 10035"/>
                <a:gd name="connsiteY26" fmla="*/ 76 h 10000"/>
                <a:gd name="connsiteX27" fmla="*/ 405 w 10035"/>
                <a:gd name="connsiteY27" fmla="*/ 42 h 10000"/>
                <a:gd name="connsiteX28" fmla="*/ 591 w 10035"/>
                <a:gd name="connsiteY28" fmla="*/ 23 h 10000"/>
                <a:gd name="connsiteX29" fmla="*/ 807 w 10035"/>
                <a:gd name="connsiteY29" fmla="*/ 8 h 10000"/>
                <a:gd name="connsiteX30" fmla="*/ 1043 w 10035"/>
                <a:gd name="connsiteY30" fmla="*/ 0 h 10000"/>
                <a:gd name="connsiteX31" fmla="*/ 1311 w 10035"/>
                <a:gd name="connsiteY31" fmla="*/ 0 h 10000"/>
                <a:gd name="connsiteX0" fmla="*/ 1311 w 10035"/>
                <a:gd name="connsiteY0" fmla="*/ 0 h 10136"/>
                <a:gd name="connsiteX1" fmla="*/ 1588 w 10035"/>
                <a:gd name="connsiteY1" fmla="*/ 0 h 10136"/>
                <a:gd name="connsiteX2" fmla="*/ 8471 w 10035"/>
                <a:gd name="connsiteY2" fmla="*/ 0 h 10136"/>
                <a:gd name="connsiteX3" fmla="*/ 8759 w 10035"/>
                <a:gd name="connsiteY3" fmla="*/ 0 h 10136"/>
                <a:gd name="connsiteX4" fmla="*/ 9016 w 10035"/>
                <a:gd name="connsiteY4" fmla="*/ 0 h 10136"/>
                <a:gd name="connsiteX5" fmla="*/ 9263 w 10035"/>
                <a:gd name="connsiteY5" fmla="*/ 8 h 10136"/>
                <a:gd name="connsiteX6" fmla="*/ 9490 w 10035"/>
                <a:gd name="connsiteY6" fmla="*/ 23 h 10136"/>
                <a:gd name="connsiteX7" fmla="*/ 9675 w 10035"/>
                <a:gd name="connsiteY7" fmla="*/ 42 h 10136"/>
                <a:gd name="connsiteX8" fmla="*/ 9829 w 10035"/>
                <a:gd name="connsiteY8" fmla="*/ 76 h 10136"/>
                <a:gd name="connsiteX9" fmla="*/ 9942 w 10035"/>
                <a:gd name="connsiteY9" fmla="*/ 133 h 10136"/>
                <a:gd name="connsiteX10" fmla="*/ 10014 w 10035"/>
                <a:gd name="connsiteY10" fmla="*/ 201 h 10136"/>
                <a:gd name="connsiteX11" fmla="*/ 10035 w 10035"/>
                <a:gd name="connsiteY11" fmla="*/ 292 h 10136"/>
                <a:gd name="connsiteX12" fmla="*/ 10001 w 10035"/>
                <a:gd name="connsiteY12" fmla="*/ 2673 h 10136"/>
                <a:gd name="connsiteX13" fmla="*/ 10035 w 10035"/>
                <a:gd name="connsiteY13" fmla="*/ 9423 h 10136"/>
                <a:gd name="connsiteX14" fmla="*/ 1588 w 10035"/>
                <a:gd name="connsiteY14" fmla="*/ 10000 h 10136"/>
                <a:gd name="connsiteX15" fmla="*/ 1177 w 10035"/>
                <a:gd name="connsiteY15" fmla="*/ 9985 h 10136"/>
                <a:gd name="connsiteX16" fmla="*/ 807 w 10035"/>
                <a:gd name="connsiteY16" fmla="*/ 9924 h 10136"/>
                <a:gd name="connsiteX17" fmla="*/ 498 w 10035"/>
                <a:gd name="connsiteY17" fmla="*/ 9833 h 10136"/>
                <a:gd name="connsiteX18" fmla="*/ 261 w 10035"/>
                <a:gd name="connsiteY18" fmla="*/ 9715 h 10136"/>
                <a:gd name="connsiteX19" fmla="*/ 86 w 10035"/>
                <a:gd name="connsiteY19" fmla="*/ 9579 h 10136"/>
                <a:gd name="connsiteX20" fmla="*/ 35 w 10035"/>
                <a:gd name="connsiteY20" fmla="*/ 9423 h 10136"/>
                <a:gd name="connsiteX21" fmla="*/ 0 w 10035"/>
                <a:gd name="connsiteY21" fmla="*/ 2691 h 10136"/>
                <a:gd name="connsiteX22" fmla="*/ 35 w 10035"/>
                <a:gd name="connsiteY22" fmla="*/ 292 h 10136"/>
                <a:gd name="connsiteX23" fmla="*/ 66 w 10035"/>
                <a:gd name="connsiteY23" fmla="*/ 201 h 10136"/>
                <a:gd name="connsiteX24" fmla="*/ 128 w 10035"/>
                <a:gd name="connsiteY24" fmla="*/ 133 h 10136"/>
                <a:gd name="connsiteX25" fmla="*/ 261 w 10035"/>
                <a:gd name="connsiteY25" fmla="*/ 76 h 10136"/>
                <a:gd name="connsiteX26" fmla="*/ 405 w 10035"/>
                <a:gd name="connsiteY26" fmla="*/ 42 h 10136"/>
                <a:gd name="connsiteX27" fmla="*/ 591 w 10035"/>
                <a:gd name="connsiteY27" fmla="*/ 23 h 10136"/>
                <a:gd name="connsiteX28" fmla="*/ 807 w 10035"/>
                <a:gd name="connsiteY28" fmla="*/ 8 h 10136"/>
                <a:gd name="connsiteX29" fmla="*/ 1043 w 10035"/>
                <a:gd name="connsiteY29" fmla="*/ 0 h 10136"/>
                <a:gd name="connsiteX30" fmla="*/ 1311 w 10035"/>
                <a:gd name="connsiteY30" fmla="*/ 0 h 101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588 w 10035"/>
                <a:gd name="connsiteY13" fmla="*/ 10000 h 10000"/>
                <a:gd name="connsiteX14" fmla="*/ 1177 w 10035"/>
                <a:gd name="connsiteY14" fmla="*/ 9985 h 10000"/>
                <a:gd name="connsiteX15" fmla="*/ 807 w 10035"/>
                <a:gd name="connsiteY15" fmla="*/ 9924 h 10000"/>
                <a:gd name="connsiteX16" fmla="*/ 498 w 10035"/>
                <a:gd name="connsiteY16" fmla="*/ 9833 h 10000"/>
                <a:gd name="connsiteX17" fmla="*/ 261 w 10035"/>
                <a:gd name="connsiteY17" fmla="*/ 9715 h 10000"/>
                <a:gd name="connsiteX18" fmla="*/ 86 w 10035"/>
                <a:gd name="connsiteY18" fmla="*/ 9579 h 10000"/>
                <a:gd name="connsiteX19" fmla="*/ 35 w 10035"/>
                <a:gd name="connsiteY19" fmla="*/ 9423 h 10000"/>
                <a:gd name="connsiteX20" fmla="*/ 0 w 10035"/>
                <a:gd name="connsiteY20" fmla="*/ 2691 h 10000"/>
                <a:gd name="connsiteX21" fmla="*/ 35 w 10035"/>
                <a:gd name="connsiteY21" fmla="*/ 292 h 10000"/>
                <a:gd name="connsiteX22" fmla="*/ 66 w 10035"/>
                <a:gd name="connsiteY22" fmla="*/ 201 h 10000"/>
                <a:gd name="connsiteX23" fmla="*/ 128 w 10035"/>
                <a:gd name="connsiteY23" fmla="*/ 133 h 10000"/>
                <a:gd name="connsiteX24" fmla="*/ 261 w 10035"/>
                <a:gd name="connsiteY24" fmla="*/ 76 h 10000"/>
                <a:gd name="connsiteX25" fmla="*/ 405 w 10035"/>
                <a:gd name="connsiteY25" fmla="*/ 42 h 10000"/>
                <a:gd name="connsiteX26" fmla="*/ 591 w 10035"/>
                <a:gd name="connsiteY26" fmla="*/ 23 h 10000"/>
                <a:gd name="connsiteX27" fmla="*/ 807 w 10035"/>
                <a:gd name="connsiteY27" fmla="*/ 8 h 10000"/>
                <a:gd name="connsiteX28" fmla="*/ 1043 w 10035"/>
                <a:gd name="connsiteY28" fmla="*/ 0 h 10000"/>
                <a:gd name="connsiteX29" fmla="*/ 1311 w 10035"/>
                <a:gd name="connsiteY29" fmla="*/ 0 h 10000"/>
                <a:gd name="connsiteX0" fmla="*/ 1311 w 10035"/>
                <a:gd name="connsiteY0" fmla="*/ 0 h 9985"/>
                <a:gd name="connsiteX1" fmla="*/ 1588 w 10035"/>
                <a:gd name="connsiteY1" fmla="*/ 0 h 9985"/>
                <a:gd name="connsiteX2" fmla="*/ 8471 w 10035"/>
                <a:gd name="connsiteY2" fmla="*/ 0 h 9985"/>
                <a:gd name="connsiteX3" fmla="*/ 8759 w 10035"/>
                <a:gd name="connsiteY3" fmla="*/ 0 h 9985"/>
                <a:gd name="connsiteX4" fmla="*/ 9016 w 10035"/>
                <a:gd name="connsiteY4" fmla="*/ 0 h 9985"/>
                <a:gd name="connsiteX5" fmla="*/ 9263 w 10035"/>
                <a:gd name="connsiteY5" fmla="*/ 8 h 9985"/>
                <a:gd name="connsiteX6" fmla="*/ 9490 w 10035"/>
                <a:gd name="connsiteY6" fmla="*/ 23 h 9985"/>
                <a:gd name="connsiteX7" fmla="*/ 9675 w 10035"/>
                <a:gd name="connsiteY7" fmla="*/ 42 h 9985"/>
                <a:gd name="connsiteX8" fmla="*/ 9829 w 10035"/>
                <a:gd name="connsiteY8" fmla="*/ 76 h 9985"/>
                <a:gd name="connsiteX9" fmla="*/ 9942 w 10035"/>
                <a:gd name="connsiteY9" fmla="*/ 133 h 9985"/>
                <a:gd name="connsiteX10" fmla="*/ 10014 w 10035"/>
                <a:gd name="connsiteY10" fmla="*/ 201 h 9985"/>
                <a:gd name="connsiteX11" fmla="*/ 10035 w 10035"/>
                <a:gd name="connsiteY11" fmla="*/ 292 h 9985"/>
                <a:gd name="connsiteX12" fmla="*/ 10001 w 10035"/>
                <a:gd name="connsiteY12" fmla="*/ 2673 h 9985"/>
                <a:gd name="connsiteX13" fmla="*/ 1177 w 10035"/>
                <a:gd name="connsiteY13" fmla="*/ 9985 h 9985"/>
                <a:gd name="connsiteX14" fmla="*/ 807 w 10035"/>
                <a:gd name="connsiteY14" fmla="*/ 9924 h 9985"/>
                <a:gd name="connsiteX15" fmla="*/ 498 w 10035"/>
                <a:gd name="connsiteY15" fmla="*/ 9833 h 9985"/>
                <a:gd name="connsiteX16" fmla="*/ 261 w 10035"/>
                <a:gd name="connsiteY16" fmla="*/ 9715 h 9985"/>
                <a:gd name="connsiteX17" fmla="*/ 86 w 10035"/>
                <a:gd name="connsiteY17" fmla="*/ 9579 h 9985"/>
                <a:gd name="connsiteX18" fmla="*/ 35 w 10035"/>
                <a:gd name="connsiteY18" fmla="*/ 9423 h 9985"/>
                <a:gd name="connsiteX19" fmla="*/ 0 w 10035"/>
                <a:gd name="connsiteY19" fmla="*/ 2691 h 9985"/>
                <a:gd name="connsiteX20" fmla="*/ 35 w 10035"/>
                <a:gd name="connsiteY20" fmla="*/ 292 h 9985"/>
                <a:gd name="connsiteX21" fmla="*/ 66 w 10035"/>
                <a:gd name="connsiteY21" fmla="*/ 201 h 9985"/>
                <a:gd name="connsiteX22" fmla="*/ 128 w 10035"/>
                <a:gd name="connsiteY22" fmla="*/ 133 h 9985"/>
                <a:gd name="connsiteX23" fmla="*/ 261 w 10035"/>
                <a:gd name="connsiteY23" fmla="*/ 76 h 9985"/>
                <a:gd name="connsiteX24" fmla="*/ 405 w 10035"/>
                <a:gd name="connsiteY24" fmla="*/ 42 h 9985"/>
                <a:gd name="connsiteX25" fmla="*/ 591 w 10035"/>
                <a:gd name="connsiteY25" fmla="*/ 23 h 9985"/>
                <a:gd name="connsiteX26" fmla="*/ 807 w 10035"/>
                <a:gd name="connsiteY26" fmla="*/ 8 h 9985"/>
                <a:gd name="connsiteX27" fmla="*/ 1043 w 10035"/>
                <a:gd name="connsiteY27" fmla="*/ 0 h 9985"/>
                <a:gd name="connsiteX28" fmla="*/ 1311 w 10035"/>
                <a:gd name="connsiteY28" fmla="*/ 0 h 9985"/>
                <a:gd name="connsiteX0" fmla="*/ 1306 w 10000"/>
                <a:gd name="connsiteY0" fmla="*/ 0 h 9939"/>
                <a:gd name="connsiteX1" fmla="*/ 1582 w 10000"/>
                <a:gd name="connsiteY1" fmla="*/ 0 h 9939"/>
                <a:gd name="connsiteX2" fmla="*/ 8441 w 10000"/>
                <a:gd name="connsiteY2" fmla="*/ 0 h 9939"/>
                <a:gd name="connsiteX3" fmla="*/ 8728 w 10000"/>
                <a:gd name="connsiteY3" fmla="*/ 0 h 9939"/>
                <a:gd name="connsiteX4" fmla="*/ 8985 w 10000"/>
                <a:gd name="connsiteY4" fmla="*/ 0 h 9939"/>
                <a:gd name="connsiteX5" fmla="*/ 9231 w 10000"/>
                <a:gd name="connsiteY5" fmla="*/ 8 h 9939"/>
                <a:gd name="connsiteX6" fmla="*/ 9457 w 10000"/>
                <a:gd name="connsiteY6" fmla="*/ 23 h 9939"/>
                <a:gd name="connsiteX7" fmla="*/ 9641 w 10000"/>
                <a:gd name="connsiteY7" fmla="*/ 42 h 9939"/>
                <a:gd name="connsiteX8" fmla="*/ 9795 w 10000"/>
                <a:gd name="connsiteY8" fmla="*/ 76 h 9939"/>
                <a:gd name="connsiteX9" fmla="*/ 9907 w 10000"/>
                <a:gd name="connsiteY9" fmla="*/ 133 h 9939"/>
                <a:gd name="connsiteX10" fmla="*/ 9979 w 10000"/>
                <a:gd name="connsiteY10" fmla="*/ 201 h 9939"/>
                <a:gd name="connsiteX11" fmla="*/ 10000 w 10000"/>
                <a:gd name="connsiteY11" fmla="*/ 292 h 9939"/>
                <a:gd name="connsiteX12" fmla="*/ 9966 w 10000"/>
                <a:gd name="connsiteY12" fmla="*/ 2677 h 9939"/>
                <a:gd name="connsiteX13" fmla="*/ 804 w 10000"/>
                <a:gd name="connsiteY13" fmla="*/ 9939 h 9939"/>
                <a:gd name="connsiteX14" fmla="*/ 496 w 10000"/>
                <a:gd name="connsiteY14" fmla="*/ 9848 h 9939"/>
                <a:gd name="connsiteX15" fmla="*/ 260 w 10000"/>
                <a:gd name="connsiteY15" fmla="*/ 9730 h 9939"/>
                <a:gd name="connsiteX16" fmla="*/ 86 w 10000"/>
                <a:gd name="connsiteY16" fmla="*/ 9593 h 9939"/>
                <a:gd name="connsiteX17" fmla="*/ 35 w 10000"/>
                <a:gd name="connsiteY17" fmla="*/ 9437 h 9939"/>
                <a:gd name="connsiteX18" fmla="*/ 0 w 10000"/>
                <a:gd name="connsiteY18" fmla="*/ 2695 h 9939"/>
                <a:gd name="connsiteX19" fmla="*/ 35 w 10000"/>
                <a:gd name="connsiteY19" fmla="*/ 292 h 9939"/>
                <a:gd name="connsiteX20" fmla="*/ 66 w 10000"/>
                <a:gd name="connsiteY20" fmla="*/ 201 h 9939"/>
                <a:gd name="connsiteX21" fmla="*/ 128 w 10000"/>
                <a:gd name="connsiteY21" fmla="*/ 133 h 9939"/>
                <a:gd name="connsiteX22" fmla="*/ 260 w 10000"/>
                <a:gd name="connsiteY22" fmla="*/ 76 h 9939"/>
                <a:gd name="connsiteX23" fmla="*/ 404 w 10000"/>
                <a:gd name="connsiteY23" fmla="*/ 42 h 9939"/>
                <a:gd name="connsiteX24" fmla="*/ 589 w 10000"/>
                <a:gd name="connsiteY24" fmla="*/ 23 h 9939"/>
                <a:gd name="connsiteX25" fmla="*/ 804 w 10000"/>
                <a:gd name="connsiteY25" fmla="*/ 8 h 9939"/>
                <a:gd name="connsiteX26" fmla="*/ 1039 w 10000"/>
                <a:gd name="connsiteY26" fmla="*/ 0 h 9939"/>
                <a:gd name="connsiteX27" fmla="*/ 1306 w 10000"/>
                <a:gd name="connsiteY27" fmla="*/ 0 h 9939"/>
                <a:gd name="connsiteX0" fmla="*/ 1306 w 10000"/>
                <a:gd name="connsiteY0" fmla="*/ 0 h 9908"/>
                <a:gd name="connsiteX1" fmla="*/ 1582 w 10000"/>
                <a:gd name="connsiteY1" fmla="*/ 0 h 9908"/>
                <a:gd name="connsiteX2" fmla="*/ 8441 w 10000"/>
                <a:gd name="connsiteY2" fmla="*/ 0 h 9908"/>
                <a:gd name="connsiteX3" fmla="*/ 8728 w 10000"/>
                <a:gd name="connsiteY3" fmla="*/ 0 h 9908"/>
                <a:gd name="connsiteX4" fmla="*/ 8985 w 10000"/>
                <a:gd name="connsiteY4" fmla="*/ 0 h 9908"/>
                <a:gd name="connsiteX5" fmla="*/ 9231 w 10000"/>
                <a:gd name="connsiteY5" fmla="*/ 8 h 9908"/>
                <a:gd name="connsiteX6" fmla="*/ 9457 w 10000"/>
                <a:gd name="connsiteY6" fmla="*/ 23 h 9908"/>
                <a:gd name="connsiteX7" fmla="*/ 9641 w 10000"/>
                <a:gd name="connsiteY7" fmla="*/ 42 h 9908"/>
                <a:gd name="connsiteX8" fmla="*/ 9795 w 10000"/>
                <a:gd name="connsiteY8" fmla="*/ 76 h 9908"/>
                <a:gd name="connsiteX9" fmla="*/ 9907 w 10000"/>
                <a:gd name="connsiteY9" fmla="*/ 134 h 9908"/>
                <a:gd name="connsiteX10" fmla="*/ 9979 w 10000"/>
                <a:gd name="connsiteY10" fmla="*/ 202 h 9908"/>
                <a:gd name="connsiteX11" fmla="*/ 10000 w 10000"/>
                <a:gd name="connsiteY11" fmla="*/ 294 h 9908"/>
                <a:gd name="connsiteX12" fmla="*/ 9966 w 10000"/>
                <a:gd name="connsiteY12" fmla="*/ 2693 h 9908"/>
                <a:gd name="connsiteX13" fmla="*/ 496 w 10000"/>
                <a:gd name="connsiteY13" fmla="*/ 9908 h 9908"/>
                <a:gd name="connsiteX14" fmla="*/ 260 w 10000"/>
                <a:gd name="connsiteY14" fmla="*/ 9790 h 9908"/>
                <a:gd name="connsiteX15" fmla="*/ 86 w 10000"/>
                <a:gd name="connsiteY15" fmla="*/ 9652 h 9908"/>
                <a:gd name="connsiteX16" fmla="*/ 35 w 10000"/>
                <a:gd name="connsiteY16" fmla="*/ 9495 h 9908"/>
                <a:gd name="connsiteX17" fmla="*/ 0 w 10000"/>
                <a:gd name="connsiteY17" fmla="*/ 2712 h 9908"/>
                <a:gd name="connsiteX18" fmla="*/ 35 w 10000"/>
                <a:gd name="connsiteY18" fmla="*/ 294 h 9908"/>
                <a:gd name="connsiteX19" fmla="*/ 66 w 10000"/>
                <a:gd name="connsiteY19" fmla="*/ 202 h 9908"/>
                <a:gd name="connsiteX20" fmla="*/ 128 w 10000"/>
                <a:gd name="connsiteY20" fmla="*/ 134 h 9908"/>
                <a:gd name="connsiteX21" fmla="*/ 260 w 10000"/>
                <a:gd name="connsiteY21" fmla="*/ 76 h 9908"/>
                <a:gd name="connsiteX22" fmla="*/ 404 w 10000"/>
                <a:gd name="connsiteY22" fmla="*/ 42 h 9908"/>
                <a:gd name="connsiteX23" fmla="*/ 589 w 10000"/>
                <a:gd name="connsiteY23" fmla="*/ 23 h 9908"/>
                <a:gd name="connsiteX24" fmla="*/ 804 w 10000"/>
                <a:gd name="connsiteY24" fmla="*/ 8 h 9908"/>
                <a:gd name="connsiteX25" fmla="*/ 1039 w 10000"/>
                <a:gd name="connsiteY25" fmla="*/ 0 h 9908"/>
                <a:gd name="connsiteX26" fmla="*/ 1306 w 10000"/>
                <a:gd name="connsiteY26" fmla="*/ 0 h 9908"/>
                <a:gd name="connsiteX0" fmla="*/ 1306 w 10000"/>
                <a:gd name="connsiteY0" fmla="*/ 0 h 9881"/>
                <a:gd name="connsiteX1" fmla="*/ 1582 w 10000"/>
                <a:gd name="connsiteY1" fmla="*/ 0 h 9881"/>
                <a:gd name="connsiteX2" fmla="*/ 8441 w 10000"/>
                <a:gd name="connsiteY2" fmla="*/ 0 h 9881"/>
                <a:gd name="connsiteX3" fmla="*/ 8728 w 10000"/>
                <a:gd name="connsiteY3" fmla="*/ 0 h 9881"/>
                <a:gd name="connsiteX4" fmla="*/ 8985 w 10000"/>
                <a:gd name="connsiteY4" fmla="*/ 0 h 9881"/>
                <a:gd name="connsiteX5" fmla="*/ 9231 w 10000"/>
                <a:gd name="connsiteY5" fmla="*/ 8 h 9881"/>
                <a:gd name="connsiteX6" fmla="*/ 9457 w 10000"/>
                <a:gd name="connsiteY6" fmla="*/ 23 h 9881"/>
                <a:gd name="connsiteX7" fmla="*/ 9641 w 10000"/>
                <a:gd name="connsiteY7" fmla="*/ 42 h 9881"/>
                <a:gd name="connsiteX8" fmla="*/ 9795 w 10000"/>
                <a:gd name="connsiteY8" fmla="*/ 77 h 9881"/>
                <a:gd name="connsiteX9" fmla="*/ 9907 w 10000"/>
                <a:gd name="connsiteY9" fmla="*/ 135 h 9881"/>
                <a:gd name="connsiteX10" fmla="*/ 9979 w 10000"/>
                <a:gd name="connsiteY10" fmla="*/ 204 h 9881"/>
                <a:gd name="connsiteX11" fmla="*/ 10000 w 10000"/>
                <a:gd name="connsiteY11" fmla="*/ 297 h 9881"/>
                <a:gd name="connsiteX12" fmla="*/ 9966 w 10000"/>
                <a:gd name="connsiteY12" fmla="*/ 2718 h 9881"/>
                <a:gd name="connsiteX13" fmla="*/ 260 w 10000"/>
                <a:gd name="connsiteY13" fmla="*/ 9881 h 9881"/>
                <a:gd name="connsiteX14" fmla="*/ 86 w 10000"/>
                <a:gd name="connsiteY14" fmla="*/ 9742 h 9881"/>
                <a:gd name="connsiteX15" fmla="*/ 35 w 10000"/>
                <a:gd name="connsiteY15" fmla="*/ 9583 h 9881"/>
                <a:gd name="connsiteX16" fmla="*/ 0 w 10000"/>
                <a:gd name="connsiteY16" fmla="*/ 2737 h 9881"/>
                <a:gd name="connsiteX17" fmla="*/ 35 w 10000"/>
                <a:gd name="connsiteY17" fmla="*/ 297 h 9881"/>
                <a:gd name="connsiteX18" fmla="*/ 66 w 10000"/>
                <a:gd name="connsiteY18" fmla="*/ 204 h 9881"/>
                <a:gd name="connsiteX19" fmla="*/ 128 w 10000"/>
                <a:gd name="connsiteY19" fmla="*/ 135 h 9881"/>
                <a:gd name="connsiteX20" fmla="*/ 260 w 10000"/>
                <a:gd name="connsiteY20" fmla="*/ 77 h 9881"/>
                <a:gd name="connsiteX21" fmla="*/ 404 w 10000"/>
                <a:gd name="connsiteY21" fmla="*/ 42 h 9881"/>
                <a:gd name="connsiteX22" fmla="*/ 589 w 10000"/>
                <a:gd name="connsiteY22" fmla="*/ 23 h 9881"/>
                <a:gd name="connsiteX23" fmla="*/ 804 w 10000"/>
                <a:gd name="connsiteY23" fmla="*/ 8 h 9881"/>
                <a:gd name="connsiteX24" fmla="*/ 1039 w 10000"/>
                <a:gd name="connsiteY24" fmla="*/ 0 h 9881"/>
                <a:gd name="connsiteX25" fmla="*/ 1306 w 10000"/>
                <a:gd name="connsiteY25" fmla="*/ 0 h 9881"/>
                <a:gd name="connsiteX0" fmla="*/ 1306 w 10000"/>
                <a:gd name="connsiteY0" fmla="*/ 0 h 9859"/>
                <a:gd name="connsiteX1" fmla="*/ 1582 w 10000"/>
                <a:gd name="connsiteY1" fmla="*/ 0 h 9859"/>
                <a:gd name="connsiteX2" fmla="*/ 8441 w 10000"/>
                <a:gd name="connsiteY2" fmla="*/ 0 h 9859"/>
                <a:gd name="connsiteX3" fmla="*/ 8728 w 10000"/>
                <a:gd name="connsiteY3" fmla="*/ 0 h 9859"/>
                <a:gd name="connsiteX4" fmla="*/ 8985 w 10000"/>
                <a:gd name="connsiteY4" fmla="*/ 0 h 9859"/>
                <a:gd name="connsiteX5" fmla="*/ 9231 w 10000"/>
                <a:gd name="connsiteY5" fmla="*/ 8 h 9859"/>
                <a:gd name="connsiteX6" fmla="*/ 9457 w 10000"/>
                <a:gd name="connsiteY6" fmla="*/ 23 h 9859"/>
                <a:gd name="connsiteX7" fmla="*/ 9641 w 10000"/>
                <a:gd name="connsiteY7" fmla="*/ 43 h 9859"/>
                <a:gd name="connsiteX8" fmla="*/ 9795 w 10000"/>
                <a:gd name="connsiteY8" fmla="*/ 78 h 9859"/>
                <a:gd name="connsiteX9" fmla="*/ 9907 w 10000"/>
                <a:gd name="connsiteY9" fmla="*/ 137 h 9859"/>
                <a:gd name="connsiteX10" fmla="*/ 9979 w 10000"/>
                <a:gd name="connsiteY10" fmla="*/ 206 h 9859"/>
                <a:gd name="connsiteX11" fmla="*/ 10000 w 10000"/>
                <a:gd name="connsiteY11" fmla="*/ 301 h 9859"/>
                <a:gd name="connsiteX12" fmla="*/ 9966 w 10000"/>
                <a:gd name="connsiteY12" fmla="*/ 2751 h 9859"/>
                <a:gd name="connsiteX13" fmla="*/ 86 w 10000"/>
                <a:gd name="connsiteY13" fmla="*/ 9859 h 9859"/>
                <a:gd name="connsiteX14" fmla="*/ 35 w 10000"/>
                <a:gd name="connsiteY14" fmla="*/ 9698 h 9859"/>
                <a:gd name="connsiteX15" fmla="*/ 0 w 10000"/>
                <a:gd name="connsiteY15" fmla="*/ 2770 h 9859"/>
                <a:gd name="connsiteX16" fmla="*/ 35 w 10000"/>
                <a:gd name="connsiteY16" fmla="*/ 301 h 9859"/>
                <a:gd name="connsiteX17" fmla="*/ 66 w 10000"/>
                <a:gd name="connsiteY17" fmla="*/ 206 h 9859"/>
                <a:gd name="connsiteX18" fmla="*/ 128 w 10000"/>
                <a:gd name="connsiteY18" fmla="*/ 137 h 9859"/>
                <a:gd name="connsiteX19" fmla="*/ 260 w 10000"/>
                <a:gd name="connsiteY19" fmla="*/ 78 h 9859"/>
                <a:gd name="connsiteX20" fmla="*/ 404 w 10000"/>
                <a:gd name="connsiteY20" fmla="*/ 43 h 9859"/>
                <a:gd name="connsiteX21" fmla="*/ 589 w 10000"/>
                <a:gd name="connsiteY21" fmla="*/ 23 h 9859"/>
                <a:gd name="connsiteX22" fmla="*/ 804 w 10000"/>
                <a:gd name="connsiteY22" fmla="*/ 8 h 9859"/>
                <a:gd name="connsiteX23" fmla="*/ 1039 w 10000"/>
                <a:gd name="connsiteY23" fmla="*/ 0 h 9859"/>
                <a:gd name="connsiteX24" fmla="*/ 1306 w 10000"/>
                <a:gd name="connsiteY24" fmla="*/ 0 h 9859"/>
                <a:gd name="connsiteX0" fmla="*/ 1306 w 10000"/>
                <a:gd name="connsiteY0" fmla="*/ 0 h 9837"/>
                <a:gd name="connsiteX1" fmla="*/ 1582 w 10000"/>
                <a:gd name="connsiteY1" fmla="*/ 0 h 9837"/>
                <a:gd name="connsiteX2" fmla="*/ 8441 w 10000"/>
                <a:gd name="connsiteY2" fmla="*/ 0 h 9837"/>
                <a:gd name="connsiteX3" fmla="*/ 8728 w 10000"/>
                <a:gd name="connsiteY3" fmla="*/ 0 h 9837"/>
                <a:gd name="connsiteX4" fmla="*/ 8985 w 10000"/>
                <a:gd name="connsiteY4" fmla="*/ 0 h 9837"/>
                <a:gd name="connsiteX5" fmla="*/ 9231 w 10000"/>
                <a:gd name="connsiteY5" fmla="*/ 8 h 9837"/>
                <a:gd name="connsiteX6" fmla="*/ 9457 w 10000"/>
                <a:gd name="connsiteY6" fmla="*/ 23 h 9837"/>
                <a:gd name="connsiteX7" fmla="*/ 9641 w 10000"/>
                <a:gd name="connsiteY7" fmla="*/ 44 h 9837"/>
                <a:gd name="connsiteX8" fmla="*/ 9795 w 10000"/>
                <a:gd name="connsiteY8" fmla="*/ 79 h 9837"/>
                <a:gd name="connsiteX9" fmla="*/ 9907 w 10000"/>
                <a:gd name="connsiteY9" fmla="*/ 139 h 9837"/>
                <a:gd name="connsiteX10" fmla="*/ 9979 w 10000"/>
                <a:gd name="connsiteY10" fmla="*/ 209 h 9837"/>
                <a:gd name="connsiteX11" fmla="*/ 10000 w 10000"/>
                <a:gd name="connsiteY11" fmla="*/ 305 h 9837"/>
                <a:gd name="connsiteX12" fmla="*/ 9966 w 10000"/>
                <a:gd name="connsiteY12" fmla="*/ 2790 h 9837"/>
                <a:gd name="connsiteX13" fmla="*/ 35 w 10000"/>
                <a:gd name="connsiteY13" fmla="*/ 9837 h 9837"/>
                <a:gd name="connsiteX14" fmla="*/ 0 w 10000"/>
                <a:gd name="connsiteY14" fmla="*/ 2810 h 9837"/>
                <a:gd name="connsiteX15" fmla="*/ 35 w 10000"/>
                <a:gd name="connsiteY15" fmla="*/ 305 h 9837"/>
                <a:gd name="connsiteX16" fmla="*/ 66 w 10000"/>
                <a:gd name="connsiteY16" fmla="*/ 209 h 9837"/>
                <a:gd name="connsiteX17" fmla="*/ 128 w 10000"/>
                <a:gd name="connsiteY17" fmla="*/ 139 h 9837"/>
                <a:gd name="connsiteX18" fmla="*/ 260 w 10000"/>
                <a:gd name="connsiteY18" fmla="*/ 79 h 9837"/>
                <a:gd name="connsiteX19" fmla="*/ 404 w 10000"/>
                <a:gd name="connsiteY19" fmla="*/ 44 h 9837"/>
                <a:gd name="connsiteX20" fmla="*/ 589 w 10000"/>
                <a:gd name="connsiteY20" fmla="*/ 23 h 9837"/>
                <a:gd name="connsiteX21" fmla="*/ 804 w 10000"/>
                <a:gd name="connsiteY21" fmla="*/ 8 h 9837"/>
                <a:gd name="connsiteX22" fmla="*/ 1039 w 10000"/>
                <a:gd name="connsiteY22" fmla="*/ 0 h 9837"/>
                <a:gd name="connsiteX23" fmla="*/ 1306 w 10000"/>
                <a:gd name="connsiteY23" fmla="*/ 0 h 9837"/>
                <a:gd name="connsiteX0" fmla="*/ 1306 w 10000"/>
                <a:gd name="connsiteY0" fmla="*/ 0 h 3163"/>
                <a:gd name="connsiteX1" fmla="*/ 1582 w 10000"/>
                <a:gd name="connsiteY1" fmla="*/ 0 h 3163"/>
                <a:gd name="connsiteX2" fmla="*/ 8441 w 10000"/>
                <a:gd name="connsiteY2" fmla="*/ 0 h 3163"/>
                <a:gd name="connsiteX3" fmla="*/ 8728 w 10000"/>
                <a:gd name="connsiteY3" fmla="*/ 0 h 3163"/>
                <a:gd name="connsiteX4" fmla="*/ 8985 w 10000"/>
                <a:gd name="connsiteY4" fmla="*/ 0 h 3163"/>
                <a:gd name="connsiteX5" fmla="*/ 9231 w 10000"/>
                <a:gd name="connsiteY5" fmla="*/ 8 h 3163"/>
                <a:gd name="connsiteX6" fmla="*/ 9457 w 10000"/>
                <a:gd name="connsiteY6" fmla="*/ 23 h 3163"/>
                <a:gd name="connsiteX7" fmla="*/ 9641 w 10000"/>
                <a:gd name="connsiteY7" fmla="*/ 45 h 3163"/>
                <a:gd name="connsiteX8" fmla="*/ 9795 w 10000"/>
                <a:gd name="connsiteY8" fmla="*/ 80 h 3163"/>
                <a:gd name="connsiteX9" fmla="*/ 9907 w 10000"/>
                <a:gd name="connsiteY9" fmla="*/ 141 h 3163"/>
                <a:gd name="connsiteX10" fmla="*/ 9979 w 10000"/>
                <a:gd name="connsiteY10" fmla="*/ 212 h 3163"/>
                <a:gd name="connsiteX11" fmla="*/ 10000 w 10000"/>
                <a:gd name="connsiteY11" fmla="*/ 310 h 3163"/>
                <a:gd name="connsiteX12" fmla="*/ 9966 w 10000"/>
                <a:gd name="connsiteY12" fmla="*/ 2836 h 3163"/>
                <a:gd name="connsiteX13" fmla="*/ 0 w 10000"/>
                <a:gd name="connsiteY13" fmla="*/ 2857 h 3163"/>
                <a:gd name="connsiteX14" fmla="*/ 35 w 10000"/>
                <a:gd name="connsiteY14" fmla="*/ 310 h 3163"/>
                <a:gd name="connsiteX15" fmla="*/ 66 w 10000"/>
                <a:gd name="connsiteY15" fmla="*/ 212 h 3163"/>
                <a:gd name="connsiteX16" fmla="*/ 128 w 10000"/>
                <a:gd name="connsiteY16" fmla="*/ 141 h 3163"/>
                <a:gd name="connsiteX17" fmla="*/ 260 w 10000"/>
                <a:gd name="connsiteY17" fmla="*/ 80 h 3163"/>
                <a:gd name="connsiteX18" fmla="*/ 404 w 10000"/>
                <a:gd name="connsiteY18" fmla="*/ 45 h 3163"/>
                <a:gd name="connsiteX19" fmla="*/ 589 w 10000"/>
                <a:gd name="connsiteY19" fmla="*/ 23 h 3163"/>
                <a:gd name="connsiteX20" fmla="*/ 804 w 10000"/>
                <a:gd name="connsiteY20" fmla="*/ 8 h 3163"/>
                <a:gd name="connsiteX21" fmla="*/ 1039 w 10000"/>
                <a:gd name="connsiteY21" fmla="*/ 0 h 3163"/>
                <a:gd name="connsiteX22" fmla="*/ 1306 w 10000"/>
                <a:gd name="connsiteY22" fmla="*/ 0 h 3163"/>
                <a:gd name="connsiteX0" fmla="*/ 1306 w 10000"/>
                <a:gd name="connsiteY0" fmla="*/ 0 h 9033"/>
                <a:gd name="connsiteX1" fmla="*/ 1582 w 10000"/>
                <a:gd name="connsiteY1" fmla="*/ 0 h 9033"/>
                <a:gd name="connsiteX2" fmla="*/ 8441 w 10000"/>
                <a:gd name="connsiteY2" fmla="*/ 0 h 9033"/>
                <a:gd name="connsiteX3" fmla="*/ 8728 w 10000"/>
                <a:gd name="connsiteY3" fmla="*/ 0 h 9033"/>
                <a:gd name="connsiteX4" fmla="*/ 8985 w 10000"/>
                <a:gd name="connsiteY4" fmla="*/ 0 h 9033"/>
                <a:gd name="connsiteX5" fmla="*/ 9231 w 10000"/>
                <a:gd name="connsiteY5" fmla="*/ 25 h 9033"/>
                <a:gd name="connsiteX6" fmla="*/ 9457 w 10000"/>
                <a:gd name="connsiteY6" fmla="*/ 73 h 9033"/>
                <a:gd name="connsiteX7" fmla="*/ 9641 w 10000"/>
                <a:gd name="connsiteY7" fmla="*/ 142 h 9033"/>
                <a:gd name="connsiteX8" fmla="*/ 9795 w 10000"/>
                <a:gd name="connsiteY8" fmla="*/ 253 h 9033"/>
                <a:gd name="connsiteX9" fmla="*/ 9907 w 10000"/>
                <a:gd name="connsiteY9" fmla="*/ 446 h 9033"/>
                <a:gd name="connsiteX10" fmla="*/ 9979 w 10000"/>
                <a:gd name="connsiteY10" fmla="*/ 670 h 9033"/>
                <a:gd name="connsiteX11" fmla="*/ 10000 w 10000"/>
                <a:gd name="connsiteY11" fmla="*/ 980 h 9033"/>
                <a:gd name="connsiteX12" fmla="*/ 9966 w 10000"/>
                <a:gd name="connsiteY12" fmla="*/ 8966 h 9033"/>
                <a:gd name="connsiteX13" fmla="*/ 0 w 10000"/>
                <a:gd name="connsiteY13" fmla="*/ 9033 h 9033"/>
                <a:gd name="connsiteX14" fmla="*/ 35 w 10000"/>
                <a:gd name="connsiteY14" fmla="*/ 980 h 9033"/>
                <a:gd name="connsiteX15" fmla="*/ 66 w 10000"/>
                <a:gd name="connsiteY15" fmla="*/ 670 h 9033"/>
                <a:gd name="connsiteX16" fmla="*/ 128 w 10000"/>
                <a:gd name="connsiteY16" fmla="*/ 446 h 9033"/>
                <a:gd name="connsiteX17" fmla="*/ 260 w 10000"/>
                <a:gd name="connsiteY17" fmla="*/ 253 h 9033"/>
                <a:gd name="connsiteX18" fmla="*/ 404 w 10000"/>
                <a:gd name="connsiteY18" fmla="*/ 142 h 9033"/>
                <a:gd name="connsiteX19" fmla="*/ 589 w 10000"/>
                <a:gd name="connsiteY19" fmla="*/ 73 h 9033"/>
                <a:gd name="connsiteX20" fmla="*/ 804 w 10000"/>
                <a:gd name="connsiteY20" fmla="*/ 25 h 9033"/>
                <a:gd name="connsiteX21" fmla="*/ 1039 w 10000"/>
                <a:gd name="connsiteY21" fmla="*/ 0 h 9033"/>
                <a:gd name="connsiteX22" fmla="*/ 1306 w 10000"/>
                <a:gd name="connsiteY22" fmla="*/ 0 h 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000" h="9033">
                  <a:moveTo>
                    <a:pt x="1306" y="0"/>
                  </a:moveTo>
                  <a:lnTo>
                    <a:pt x="1582" y="0"/>
                  </a:lnTo>
                  <a:lnTo>
                    <a:pt x="8441" y="0"/>
                  </a:lnTo>
                  <a:lnTo>
                    <a:pt x="8728" y="0"/>
                  </a:lnTo>
                  <a:lnTo>
                    <a:pt x="8985" y="0"/>
                  </a:lnTo>
                  <a:lnTo>
                    <a:pt x="9231" y="25"/>
                  </a:lnTo>
                  <a:lnTo>
                    <a:pt x="9457" y="73"/>
                  </a:lnTo>
                  <a:lnTo>
                    <a:pt x="9641" y="142"/>
                  </a:lnTo>
                  <a:lnTo>
                    <a:pt x="9795" y="253"/>
                  </a:lnTo>
                  <a:lnTo>
                    <a:pt x="9907" y="446"/>
                  </a:lnTo>
                  <a:cubicBezTo>
                    <a:pt x="9931" y="522"/>
                    <a:pt x="9955" y="598"/>
                    <a:pt x="9979" y="670"/>
                  </a:cubicBezTo>
                  <a:cubicBezTo>
                    <a:pt x="9986" y="771"/>
                    <a:pt x="9993" y="879"/>
                    <a:pt x="10000" y="980"/>
                  </a:cubicBezTo>
                  <a:cubicBezTo>
                    <a:pt x="9989" y="3645"/>
                    <a:pt x="9977" y="6310"/>
                    <a:pt x="9966" y="8966"/>
                  </a:cubicBezTo>
                  <a:lnTo>
                    <a:pt x="0" y="9033"/>
                  </a:lnTo>
                  <a:cubicBezTo>
                    <a:pt x="12" y="6348"/>
                    <a:pt x="23" y="3664"/>
                    <a:pt x="35" y="980"/>
                  </a:cubicBezTo>
                  <a:cubicBezTo>
                    <a:pt x="45" y="879"/>
                    <a:pt x="56" y="771"/>
                    <a:pt x="66" y="670"/>
                  </a:cubicBezTo>
                  <a:cubicBezTo>
                    <a:pt x="87" y="598"/>
                    <a:pt x="107" y="522"/>
                    <a:pt x="128" y="446"/>
                  </a:cubicBezTo>
                  <a:lnTo>
                    <a:pt x="260" y="253"/>
                  </a:lnTo>
                  <a:lnTo>
                    <a:pt x="404" y="142"/>
                  </a:lnTo>
                  <a:lnTo>
                    <a:pt x="589" y="73"/>
                  </a:lnTo>
                  <a:lnTo>
                    <a:pt x="804" y="25"/>
                  </a:lnTo>
                  <a:lnTo>
                    <a:pt x="1039" y="0"/>
                  </a:lnTo>
                  <a:lnTo>
                    <a:pt x="1306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 rot="3243413">
              <a:off x="4649429" y="4520863"/>
              <a:ext cx="651404" cy="74522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 rot="3243413">
              <a:off x="4581473" y="4559937"/>
              <a:ext cx="651404" cy="98887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36344" y="3850118"/>
            <a:ext cx="1318272" cy="500422"/>
            <a:chOff x="2220087" y="1905000"/>
            <a:chExt cx="2197925" cy="8382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flipV="1">
            <a:off x="3671682" y="4621367"/>
            <a:ext cx="2313761" cy="442028"/>
            <a:chOff x="-392630" y="1946769"/>
            <a:chExt cx="5197432" cy="740392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-392630" y="1946769"/>
              <a:ext cx="4010878" cy="0"/>
            </a:xfrm>
            <a:prstGeom prst="line">
              <a:avLst/>
            </a:prstGeom>
            <a:ln w="28575">
              <a:solidFill>
                <a:schemeClr val="accent4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18248" y="1946769"/>
              <a:ext cx="1186554" cy="74039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flipH="1">
            <a:off x="7403718" y="3703090"/>
            <a:ext cx="978457" cy="500422"/>
            <a:chOff x="2220087" y="1905000"/>
            <a:chExt cx="2197925" cy="8382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flipH="1" flipV="1">
            <a:off x="7610416" y="4789574"/>
            <a:ext cx="1077059" cy="632657"/>
            <a:chOff x="2220087" y="1905000"/>
            <a:chExt cx="2419418" cy="105969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79809" y="1905000"/>
              <a:ext cx="1059696" cy="105969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090681" y="2719600"/>
            <a:ext cx="2073087" cy="1723065"/>
            <a:chOff x="924401" y="1676400"/>
            <a:chExt cx="2315306" cy="3249902"/>
          </a:xfrm>
        </p:grpSpPr>
        <p:sp>
          <p:nvSpPr>
            <p:cNvPr id="48" name="TextBox 47"/>
            <p:cNvSpPr txBox="1"/>
            <p:nvPr/>
          </p:nvSpPr>
          <p:spPr>
            <a:xfrm>
              <a:off x="924401" y="3080305"/>
              <a:ext cx="2315306" cy="184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>
                <a:lnSpc>
                  <a:spcPct val="90000"/>
                </a:lnSpc>
              </a:pP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გაუმჯობესდა </a:t>
              </a:r>
              <a:r>
                <a:rPr lang="ka-GE" sz="1600" dirty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ხელმისაწვდომობა </a:t>
              </a: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სერვისებზე </a:t>
              </a:r>
              <a:endParaRPr lang="ka-GE" sz="16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endParaRPr>
            </a:p>
            <a:p>
              <a:pPr algn="ctr">
                <a:lnSpc>
                  <a:spcPct val="90000"/>
                </a:lnSpc>
              </a:pP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89012" y="1676400"/>
              <a:ext cx="2133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IN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396821" y="1659278"/>
            <a:ext cx="3039775" cy="3136030"/>
            <a:chOff x="8007304" y="1676400"/>
            <a:chExt cx="3048025" cy="3136030"/>
          </a:xfrm>
        </p:grpSpPr>
        <p:sp>
          <p:nvSpPr>
            <p:cNvPr id="51" name="TextBox 50"/>
            <p:cNvSpPr txBox="1"/>
            <p:nvPr/>
          </p:nvSpPr>
          <p:spPr>
            <a:xfrm>
              <a:off x="8007304" y="3833701"/>
              <a:ext cx="21336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>
                <a:lnSpc>
                  <a:spcPct val="90000"/>
                </a:lnSpc>
              </a:pP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გაუმჯობესდა </a:t>
              </a:r>
              <a:r>
                <a:rPr lang="ka-GE" sz="1600" dirty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ფინანსური დაცულობა</a:t>
              </a:r>
            </a:p>
            <a:p>
              <a:pPr>
                <a:lnSpc>
                  <a:spcPct val="90000"/>
                </a:lnSpc>
              </a:pP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921729" y="1676400"/>
              <a:ext cx="2133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804578" y="5008607"/>
            <a:ext cx="2127825" cy="98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</a:rPr>
              <a:t>გაიზარდა ნდობა სახელმწიფოს </a:t>
            </a:r>
            <a:r>
              <a:rPr lang="ka-GE" sz="1600" dirty="0">
                <a:solidFill>
                  <a:schemeClr val="tx2">
                    <a:lumMod val="75000"/>
                  </a:schemeClr>
                </a:solidFill>
              </a:rPr>
              <a:t>მიერ  დაფინანსებულ </a:t>
            </a: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</a:rPr>
              <a:t>სერვისებზე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56060" y="4677954"/>
            <a:ext cx="184011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შემცირდა </a:t>
            </a:r>
            <a:r>
              <a:rPr lang="ka-GE" sz="16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ფინანსური ბარიერები</a:t>
            </a:r>
          </a:p>
          <a:p>
            <a:pPr algn="r">
              <a:lnSpc>
                <a:spcPct val="9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0909" y="643615"/>
            <a:ext cx="97957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ka-GE" sz="2000" dirty="0" smtClean="0">
                <a:solidFill>
                  <a:srgbClr val="C00000"/>
                </a:solidFill>
              </a:rPr>
              <a:t>ჯანდაცვის მსოფლიო ორგანიზაციის   შეფასება: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ka-GE" sz="2000" dirty="0" smtClean="0">
                <a:solidFill>
                  <a:srgbClr val="C00000"/>
                </a:solidFill>
              </a:rPr>
              <a:t>საქართველოს </a:t>
            </a:r>
            <a:r>
              <a:rPr lang="ka-GE" sz="2000" dirty="0">
                <a:solidFill>
                  <a:srgbClr val="C00000"/>
                </a:solidFill>
              </a:rPr>
              <a:t>მთავრობამ თითოეული მოქალაქისათვის შექმნა ჯანდაცვის უფლებით უნივერსალური სარგებლობის ფუნდამენტი 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endParaRPr lang="ka-GE" sz="2000" dirty="0">
              <a:solidFill>
                <a:srgbClr val="C00000"/>
              </a:solidFill>
              <a:sym typeface="Wingdings" pitchFamily="2" charset="2"/>
            </a:endParaRPr>
          </a:p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36326" y="1874721"/>
            <a:ext cx="265650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endParaRPr lang="ka-GE" sz="1600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0" lvl="2" algn="ctr">
              <a:lnSpc>
                <a:spcPct val="90000"/>
              </a:lnSpc>
            </a:pP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გაიზარდა სამედიცინო სერვისების უტილიზაცია</a:t>
            </a:r>
            <a:endParaRPr lang="ka-GE" sz="16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6351255" y="2810150"/>
            <a:ext cx="0" cy="1006429"/>
          </a:xfrm>
          <a:prstGeom prst="line">
            <a:avLst/>
          </a:prstGeom>
          <a:ln w="28575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4062" r="82540" b="72887"/>
          <a:stretch/>
        </p:blipFill>
        <p:spPr bwMode="auto">
          <a:xfrm>
            <a:off x="235868" y="223435"/>
            <a:ext cx="2074270" cy="88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582" y="3895707"/>
            <a:ext cx="1542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HUES 2017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6" y="2220980"/>
            <a:ext cx="1007490" cy="129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2" y="4601774"/>
            <a:ext cx="1116119" cy="1520754"/>
          </a:xfrm>
          <a:prstGeom prst="rect">
            <a:avLst/>
          </a:prstGeom>
        </p:spPr>
      </p:pic>
      <p:sp>
        <p:nvSpPr>
          <p:cNvPr id="13" name="Right Brace 12"/>
          <p:cNvSpPr/>
          <p:nvPr/>
        </p:nvSpPr>
        <p:spPr>
          <a:xfrm>
            <a:off x="1376701" y="2090165"/>
            <a:ext cx="736982" cy="42747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6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35893" y="0"/>
            <a:ext cx="7055307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>სერვისების უტილიზაცია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088526"/>
              </p:ext>
            </p:extLst>
          </p:nvPr>
        </p:nvGraphicFramePr>
        <p:xfrm>
          <a:off x="382154" y="581384"/>
          <a:ext cx="4228902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458394"/>
              </p:ext>
            </p:extLst>
          </p:nvPr>
        </p:nvGraphicFramePr>
        <p:xfrm>
          <a:off x="186205" y="3488784"/>
          <a:ext cx="4303907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2496" y="2984728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a-GE" dirty="0" smtClean="0"/>
              <a:t>ჰოსპიტალიზაცია 100 მოსახლეზე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2154" y="6052789"/>
            <a:ext cx="434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გეგმური ამბულატორიული ვიზიტები ერთ სულზე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623771"/>
              </p:ext>
            </p:extLst>
          </p:nvPr>
        </p:nvGraphicFramePr>
        <p:xfrm>
          <a:off x="4343128" y="1256534"/>
          <a:ext cx="7848872" cy="560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6237514" y="404019"/>
            <a:ext cx="5402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dirty="0"/>
              <a:t>შემთხვევების რაოდენობა </a:t>
            </a:r>
            <a:r>
              <a:rPr lang="en-US" dirty="0" smtClean="0"/>
              <a:t> </a:t>
            </a:r>
            <a:r>
              <a:rPr lang="en-US" dirty="0" smtClean="0"/>
              <a:t>(2013-2015- </a:t>
            </a:r>
            <a:r>
              <a:rPr lang="en-US" dirty="0" smtClean="0"/>
              <a:t>&gt; 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ka-GE" dirty="0" smtClean="0"/>
              <a:t>მლნ</a:t>
            </a:r>
            <a:r>
              <a:rPr lang="en-US" dirty="0" smtClean="0"/>
              <a:t>)</a:t>
            </a:r>
            <a:endParaRPr lang="en-US" dirty="0" smtClean="0"/>
          </a:p>
          <a:p>
            <a:pPr algn="ctr"/>
            <a:r>
              <a:rPr lang="ka-GE" dirty="0" smtClean="0"/>
              <a:t>(201</a:t>
            </a:r>
            <a:r>
              <a:rPr lang="en-US" dirty="0" smtClean="0"/>
              <a:t>8</a:t>
            </a:r>
            <a:r>
              <a:rPr lang="ka-GE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79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2215</TotalTime>
  <Words>897</Words>
  <Application>Microsoft Office PowerPoint</Application>
  <PresentationFormat>Custom</PresentationFormat>
  <Paragraphs>238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  საქართველოს ჯანდაცვის სისტემა- მიღწევები,  გამოწვევები და მომავლის ხედვა    2018 წელი. 25 დეკემბერი </vt:lpstr>
      <vt:lpstr>დემოგრაფიული და სოციალურ-ეკონომიკური მდგომარეობა  (2017 წელი)</vt:lpstr>
      <vt:lpstr>PowerPoint Presentation</vt:lpstr>
      <vt:lpstr>PowerPoint Presentation</vt:lpstr>
      <vt:lpstr>PowerPoint Presentation</vt:lpstr>
      <vt:lpstr>საქართველო: ჯანდაცვის სისტემის მიმოხილვა, 2017</vt:lpstr>
      <vt:lpstr>უპრეცედენტოდ გაიზარდა ჯანდაცვაზე სახელმწიფო ხარჯები</vt:lpstr>
      <vt:lpstr>საყოველთაო ჯანდაცვის მთავარი მიღწევები</vt:lpstr>
      <vt:lpstr>PowerPoint Presentation</vt:lpstr>
      <vt:lpstr>საყოველთაო ჯანდაცვის პროგრამის განვითარების ეტაპები </vt:lpstr>
      <vt:lpstr>  ქრონიკული დაავადებების სამკურნალო მედიკამენტებით უზრუნველყოფის სახელმწიფო პროგრამა  ექვსი ქრონიკული დაავადება:   </vt:lpstr>
      <vt:lpstr>გზა C ჰეპატიტის ელიმინაციისკენ</vt:lpstr>
      <vt:lpstr>შემდგომი ნაბიჯები</vt:lpstr>
      <vt:lpstr>სტრატეგიული შესყიდვის დანერგვის SWOT ანალიზი </vt:lpstr>
      <vt:lpstr>სტრატეგიული შესყიდვა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 Bakradze</dc:creator>
  <cp:lastModifiedBy>Ketevan Goginashvili</cp:lastModifiedBy>
  <cp:revision>184</cp:revision>
  <dcterms:created xsi:type="dcterms:W3CDTF">2013-07-15T20:25:18Z</dcterms:created>
  <dcterms:modified xsi:type="dcterms:W3CDTF">2018-12-24T13:47:54Z</dcterms:modified>
</cp:coreProperties>
</file>